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2" r:id="rId1"/>
  </p:sldMasterIdLst>
  <p:notesMasterIdLst>
    <p:notesMasterId r:id="rId28"/>
  </p:notesMasterIdLst>
  <p:sldIdLst>
    <p:sldId id="256" r:id="rId2"/>
    <p:sldId id="408" r:id="rId3"/>
    <p:sldId id="409" r:id="rId4"/>
    <p:sldId id="401" r:id="rId5"/>
    <p:sldId id="402" r:id="rId6"/>
    <p:sldId id="403" r:id="rId7"/>
    <p:sldId id="398" r:id="rId8"/>
    <p:sldId id="404" r:id="rId9"/>
    <p:sldId id="405" r:id="rId10"/>
    <p:sldId id="406" r:id="rId11"/>
    <p:sldId id="258" r:id="rId12"/>
    <p:sldId id="372" r:id="rId13"/>
    <p:sldId id="373" r:id="rId14"/>
    <p:sldId id="374" r:id="rId15"/>
    <p:sldId id="396" r:id="rId16"/>
    <p:sldId id="397" r:id="rId17"/>
    <p:sldId id="282" r:id="rId18"/>
    <p:sldId id="399" r:id="rId19"/>
    <p:sldId id="283" r:id="rId20"/>
    <p:sldId id="285" r:id="rId21"/>
    <p:sldId id="410" r:id="rId22"/>
    <p:sldId id="287" r:id="rId23"/>
    <p:sldId id="289" r:id="rId24"/>
    <p:sldId id="400" r:id="rId25"/>
    <p:sldId id="290" r:id="rId26"/>
    <p:sldId id="288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onstantia" panose="02030602050306030303" pitchFamily="18" charset="0"/>
      <p:regular r:id="rId43"/>
      <p:bold r:id="rId44"/>
      <p:italic r:id="rId45"/>
      <p:bold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Yu Gothic Light" panose="020B0300000000000000" pitchFamily="34" charset="-128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Rg1PbC1du7CiVVSTnBtxAinYL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90"/>
    <p:restoredTop sz="92656" autoAdjust="0"/>
  </p:normalViewPr>
  <p:slideViewPr>
    <p:cSldViewPr snapToGrid="0">
      <p:cViewPr varScale="1">
        <p:scale>
          <a:sx n="97" d="100"/>
          <a:sy n="97" d="100"/>
        </p:scale>
        <p:origin x="304" y="208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06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209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58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491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88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834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6139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3236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2875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933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014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5950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3706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99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218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947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599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648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2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37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5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8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1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2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40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98000">
              <a:schemeClr val="bg1">
                <a:lumMod val="75000"/>
              </a:schemeClr>
            </a:gs>
            <a:gs pos="3800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oursera.org/learn/dna-sequencing" TargetMode="Externa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CZeN-IgjYCo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1%2Fgr.215095.116" TargetMode="External"/><Relationship Id="rId5" Type="http://schemas.openxmlformats.org/officeDocument/2006/relationships/hyperlink" Target="https://doi.org/10.1186/s13059-020-1935-5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C47599-B293-8DBD-CCD4-869A31D6C9EF}"/>
              </a:ext>
            </a:extLst>
          </p:cNvPr>
          <p:cNvSpPr/>
          <p:nvPr/>
        </p:nvSpPr>
        <p:spPr>
          <a:xfrm>
            <a:off x="-1" y="5975370"/>
            <a:ext cx="8182303" cy="88263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2362F-4ECF-D69C-5DD4-73FE3C34F8AA}"/>
              </a:ext>
            </a:extLst>
          </p:cNvPr>
          <p:cNvSpPr/>
          <p:nvPr/>
        </p:nvSpPr>
        <p:spPr>
          <a:xfrm>
            <a:off x="10622280" y="6372300"/>
            <a:ext cx="1569720" cy="4857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B11794-8B31-E082-8990-21BE1B65D5BE}"/>
              </a:ext>
            </a:extLst>
          </p:cNvPr>
          <p:cNvSpPr/>
          <p:nvPr/>
        </p:nvSpPr>
        <p:spPr>
          <a:xfrm>
            <a:off x="6057900" y="2875398"/>
            <a:ext cx="6090952" cy="1690295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5374280" y="2771030"/>
            <a:ext cx="6705120" cy="17946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  <a:ea typeface="Corbel"/>
                <a:cs typeface="Corbel"/>
                <a:sym typeface="Corbel"/>
              </a:rPr>
              <a:t>PENGQUIN Genomic Context</a:t>
            </a:r>
            <a:endParaRPr dirty="0">
              <a:solidFill>
                <a:schemeClr val="bg1"/>
              </a:solidFill>
              <a:latin typeface="Constantia" panose="02030602050306030303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0607040" y="6402780"/>
            <a:ext cx="156972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Corbel"/>
                <a:cs typeface="Corbel"/>
                <a:sym typeface="Corbel"/>
              </a:rPr>
              <a:t>Elias Crum</a:t>
            </a:r>
            <a:endParaRPr sz="1400" i="0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Corbel"/>
              <a:cs typeface="Corbel"/>
              <a:sym typeface="Corbel"/>
            </a:endParaRPr>
          </a:p>
        </p:txBody>
      </p:sp>
      <p:pic>
        <p:nvPicPr>
          <p:cNvPr id="2" name="Picture 1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04FEA44B-686B-E14C-EF1F-BD6826FB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74" y="0"/>
            <a:ext cx="3178251" cy="31782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12;p1">
            <a:extLst>
              <a:ext uri="{FF2B5EF4-FFF2-40B4-BE49-F238E27FC236}">
                <a16:creationId xmlns:a16="http://schemas.microsoft.com/office/drawing/2014/main" id="{12A86EE0-0171-A647-EDA7-E930C4CEB05C}"/>
              </a:ext>
            </a:extLst>
          </p:cNvPr>
          <p:cNvSpPr txBox="1"/>
          <p:nvPr/>
        </p:nvSpPr>
        <p:spPr>
          <a:xfrm>
            <a:off x="-39942" y="5975370"/>
            <a:ext cx="8167062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VITO Co-promoters: </a:t>
            </a: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Dr. Bart </a:t>
            </a:r>
            <a:r>
              <a:rPr lang="en-US" sz="2400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Buelens</a:t>
            </a: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 + 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Dr.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Gökhan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Ertaylan</a:t>
            </a:r>
            <a:endParaRPr sz="2400" i="0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Yu Gothic Light" panose="020B0300000000000000" pitchFamily="34" charset="-128"/>
              <a:cs typeface="Calibri Light" panose="020F0302020204030204" pitchFamily="34" charset="0"/>
              <a:sym typeface="Corbel"/>
            </a:endParaRPr>
          </a:p>
          <a:p>
            <a:pPr marL="0" marR="0" lvl="0" indent="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UGent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 Promoters: Dr. Ruben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Taelman</a:t>
            </a:r>
            <a:r>
              <a:rPr lang="en-US" sz="2400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 + 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Dr. Ruben </a:t>
            </a:r>
            <a:r>
              <a:rPr lang="en-US" sz="2400" i="0" u="none" strike="noStrike" cap="none" dirty="0" err="1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Verborgh</a:t>
            </a:r>
            <a:r>
              <a:rPr lang="en-US" sz="2400" i="0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Yu Gothic Light" panose="020B0300000000000000" pitchFamily="34" charset="-128"/>
                <a:cs typeface="Calibri Light" panose="020F0302020204030204" pitchFamily="34" charset="0"/>
                <a:sym typeface="Corbel"/>
              </a:rPr>
              <a:t> </a:t>
            </a:r>
            <a:endParaRPr sz="2400" i="0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Yu Gothic Light" panose="020B0300000000000000" pitchFamily="34" charset="-128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B7FD6C08-3204-BE27-DD9E-75E434ECF89D}"/>
              </a:ext>
            </a:extLst>
          </p:cNvPr>
          <p:cNvSpPr txBox="1"/>
          <p:nvPr/>
        </p:nvSpPr>
        <p:spPr>
          <a:xfrm>
            <a:off x="0" y="112002"/>
            <a:ext cx="4841757" cy="65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3600" b="0" i="0" u="none" strike="noStrike" cap="none" dirty="0">
                <a:latin typeface="Constantia" panose="02030602050306030303" pitchFamily="18" charset="0"/>
                <a:ea typeface="Cambria" panose="02040503050406030204" pitchFamily="18" charset="0"/>
                <a:cs typeface="Corbel"/>
                <a:sym typeface="Corbel"/>
              </a:rPr>
              <a:t>The VERY basics:</a:t>
            </a:r>
            <a:endParaRPr sz="3600" b="0" i="0" u="none" strike="noStrike" cap="none" dirty="0">
              <a:latin typeface="Constantia" panose="02030602050306030303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pic>
        <p:nvPicPr>
          <p:cNvPr id="4098" name="Picture 2" descr="Dna Sticker - Dna - Discover &amp; Share GIFs">
            <a:extLst>
              <a:ext uri="{FF2B5EF4-FFF2-40B4-BE49-F238E27FC236}">
                <a16:creationId xmlns:a16="http://schemas.microsoft.com/office/drawing/2014/main" id="{297F7DA1-2CD2-8BB0-806B-6AE40A92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7" y="872241"/>
            <a:ext cx="47434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54;p25">
            <a:extLst>
              <a:ext uri="{FF2B5EF4-FFF2-40B4-BE49-F238E27FC236}">
                <a16:creationId xmlns:a16="http://schemas.microsoft.com/office/drawing/2014/main" id="{8F7316FE-3E71-7C1F-8D2C-32612E3DFA87}"/>
              </a:ext>
            </a:extLst>
          </p:cNvPr>
          <p:cNvSpPr txBox="1"/>
          <p:nvPr/>
        </p:nvSpPr>
        <p:spPr>
          <a:xfrm>
            <a:off x="5582092" y="872241"/>
            <a:ext cx="6609907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Deoxyribonucleic Acid (DNA):</a:t>
            </a: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2 strands (that are complementary to each other)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 each position contains a nucleotide (base)</a:t>
            </a:r>
          </a:p>
          <a:p>
            <a:pPr marL="939800" lvl="1" indent="-342900"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 , T , C , G </a:t>
            </a:r>
          </a:p>
          <a:p>
            <a:pPr marL="939800" lvl="1" indent="-342900"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A-T / C-G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Wound tightly together into chromosomes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Within EVERY living cell of your body (other than red blood cells)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endParaRPr lang="en-US" sz="22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human has ~108 x 10</a:t>
            </a:r>
            <a:r>
              <a:rPr lang="en-US" sz="2200" baseline="30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9 </a:t>
            </a:r>
            <a:r>
              <a:rPr lang="en-US" sz="2200" b="1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kilometers </a:t>
            </a:r>
            <a:r>
              <a:rPr lang="en-US" sz="22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of DNA</a:t>
            </a:r>
            <a:endParaRPr b="1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4100" name="Picture 4" descr="Chromosome">
            <a:extLst>
              <a:ext uri="{FF2B5EF4-FFF2-40B4-BE49-F238E27FC236}">
                <a16:creationId xmlns:a16="http://schemas.microsoft.com/office/drawing/2014/main" id="{365881BC-D19F-E860-E366-40BDA996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5275"/>
            <a:ext cx="5302622" cy="29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4FE9B-8020-411A-F958-A851075F2089}"/>
              </a:ext>
            </a:extLst>
          </p:cNvPr>
          <p:cNvSpPr txBox="1"/>
          <p:nvPr/>
        </p:nvSpPr>
        <p:spPr>
          <a:xfrm>
            <a:off x="-63798" y="6659542"/>
            <a:ext cx="2630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a typeface="Arial Hebrew" charset="-79"/>
                <a:cs typeface="Arial Hebrew" charset="-79"/>
              </a:rPr>
              <a:t>https://www.genome.gov/genetics-glossary/Chromosome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5091B-7478-8CBD-4842-54A602CB80B5}"/>
              </a:ext>
            </a:extLst>
          </p:cNvPr>
          <p:cNvSpPr txBox="1"/>
          <p:nvPr/>
        </p:nvSpPr>
        <p:spPr>
          <a:xfrm>
            <a:off x="8058923" y="6637771"/>
            <a:ext cx="4235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a typeface="Arial Hebrew" charset="-79"/>
                <a:cs typeface="Arial Hebrew" charset="-79"/>
              </a:rPr>
              <a:t>https://www.nigms.nih.gov/education/Inside-Life-Science/Pages/Genetics-by-the-Numbers.aspx</a:t>
            </a:r>
          </a:p>
        </p:txBody>
      </p:sp>
    </p:spTree>
    <p:extLst>
      <p:ext uri="{BB962C8B-B14F-4D97-AF65-F5344CB8AC3E}">
        <p14:creationId xmlns:p14="http://schemas.microsoft.com/office/powerpoint/2010/main" val="39249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471160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Genome Sequencing</a:t>
            </a:r>
          </a:p>
        </p:txBody>
      </p:sp>
      <p:pic>
        <p:nvPicPr>
          <p:cNvPr id="4" name="Google Shape;187;p27" descr="20+ Free Gene Icon &amp; Dna Images - Pixabay">
            <a:extLst>
              <a:ext uri="{FF2B5EF4-FFF2-40B4-BE49-F238E27FC236}">
                <a16:creationId xmlns:a16="http://schemas.microsoft.com/office/drawing/2014/main" id="{8D7BDC58-E912-605C-FBDE-CC15398A0E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4023" y="1979812"/>
            <a:ext cx="1138518" cy="834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AB5FE6-B44D-1D30-5499-2CC580F5171C}"/>
              </a:ext>
            </a:extLst>
          </p:cNvPr>
          <p:cNvCxnSpPr>
            <a:cxnSpLocks/>
          </p:cNvCxnSpPr>
          <p:nvPr/>
        </p:nvCxnSpPr>
        <p:spPr>
          <a:xfrm>
            <a:off x="5596891" y="2396972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7.1 FASTA and FASTQ formats | Computational Genomics with R">
            <a:extLst>
              <a:ext uri="{FF2B5EF4-FFF2-40B4-BE49-F238E27FC236}">
                <a16:creationId xmlns:a16="http://schemas.microsoft.com/office/drawing/2014/main" id="{35CEE5CD-5504-FE41-EA49-6C406E18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686050"/>
            <a:ext cx="4267200" cy="14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na, biology, gene, human, genome, genetics icon - Download on Iconfinder">
            <a:extLst>
              <a:ext uri="{FF2B5EF4-FFF2-40B4-BE49-F238E27FC236}">
                <a16:creationId xmlns:a16="http://schemas.microsoft.com/office/drawing/2014/main" id="{877F69D6-71AC-2CE3-92C1-8FDA4629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18" y="1686050"/>
            <a:ext cx="1421845" cy="14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F52E0-B4DB-705F-19AD-48E52214C21E}"/>
              </a:ext>
            </a:extLst>
          </p:cNvPr>
          <p:cNvCxnSpPr>
            <a:cxnSpLocks/>
          </p:cNvCxnSpPr>
          <p:nvPr/>
        </p:nvCxnSpPr>
        <p:spPr>
          <a:xfrm>
            <a:off x="2454313" y="2396972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D0506A4-B866-F18D-4611-B4D7DE7BDEA8}"/>
              </a:ext>
            </a:extLst>
          </p:cNvPr>
          <p:cNvSpPr/>
          <p:nvPr/>
        </p:nvSpPr>
        <p:spPr>
          <a:xfrm>
            <a:off x="3688080" y="1177772"/>
            <a:ext cx="8503920" cy="243839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22C82E4B-77C5-057E-A5BB-AD0246CD670D}"/>
              </a:ext>
            </a:extLst>
          </p:cNvPr>
          <p:cNvSpPr txBox="1">
            <a:spLocks/>
          </p:cNvSpPr>
          <p:nvPr/>
        </p:nvSpPr>
        <p:spPr>
          <a:xfrm>
            <a:off x="596996" y="3899606"/>
            <a:ext cx="9999790" cy="273355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Three Generations of Sequencing Technologies: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</a:t>
            </a:r>
            <a:r>
              <a:rPr lang="en-US" sz="28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st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Gen: Sanger Sequencing (~2000s)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2</a:t>
            </a:r>
            <a:r>
              <a:rPr lang="en-US" sz="28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nd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Gen: Shotgun Sequencing (~2005 – Current)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3</a:t>
            </a:r>
            <a:r>
              <a:rPr lang="en-US" sz="28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rd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Gen: Long-read Sequencing (2015 – Current)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7407966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Quick Genome Sequencing Overview</a:t>
            </a:r>
          </a:p>
        </p:txBody>
      </p:sp>
      <p:pic>
        <p:nvPicPr>
          <p:cNvPr id="1030" name="Picture 6" descr="Dna, biology, gene, human, genome, genetics icon - Download on Iconfinder">
            <a:extLst>
              <a:ext uri="{FF2B5EF4-FFF2-40B4-BE49-F238E27FC236}">
                <a16:creationId xmlns:a16="http://schemas.microsoft.com/office/drawing/2014/main" id="{877F69D6-71AC-2CE3-92C1-8FDA46297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5" y="1720753"/>
            <a:ext cx="2291343" cy="22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7B9AC-CF8A-DCB1-CC45-7464FF06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09" y="1012543"/>
            <a:ext cx="6443883" cy="48329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1AAEC1-B003-EECD-6FB3-D28336AA386B}"/>
              </a:ext>
            </a:extLst>
          </p:cNvPr>
          <p:cNvCxnSpPr/>
          <p:nvPr/>
        </p:nvCxnSpPr>
        <p:spPr>
          <a:xfrm>
            <a:off x="3290253" y="2879676"/>
            <a:ext cx="16130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430DC8-7F48-C46C-8A91-006D403F0A31}"/>
              </a:ext>
            </a:extLst>
          </p:cNvPr>
          <p:cNvSpPr txBox="1"/>
          <p:nvPr/>
        </p:nvSpPr>
        <p:spPr>
          <a:xfrm>
            <a:off x="10421259" y="6581001"/>
            <a:ext cx="1770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a typeface="Arial Hebrew" charset="-79"/>
                <a:cs typeface="Arial Hebrew" charset="-79"/>
              </a:rPr>
              <a:t>from </a:t>
            </a:r>
            <a:r>
              <a:rPr lang="en-US" sz="1200" dirty="0">
                <a:ea typeface="Arial Hebrew" charset="-79"/>
                <a:cs typeface="Arial Hebrew" charset="-79"/>
                <a:hlinkClick r:id="rId5"/>
              </a:rPr>
              <a:t>Ben Langmead, PhD</a:t>
            </a:r>
            <a:endParaRPr lang="en-US" sz="1200" dirty="0">
              <a:ea typeface="Arial Hebrew" charset="-79"/>
              <a:cs typeface="Arial Hebrew" charset="-79"/>
            </a:endParaRPr>
          </a:p>
        </p:txBody>
      </p:sp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2F928F20-6E0A-7649-2FDB-F1B014935EB1}"/>
              </a:ext>
            </a:extLst>
          </p:cNvPr>
          <p:cNvSpPr txBox="1">
            <a:spLocks/>
          </p:cNvSpPr>
          <p:nvPr/>
        </p:nvSpPr>
        <p:spPr>
          <a:xfrm>
            <a:off x="0" y="5450838"/>
            <a:ext cx="6121471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Most cost-effective strategy currently: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57B7A709-F034-B5F3-6F3E-037D5AA231E9}"/>
              </a:ext>
            </a:extLst>
          </p:cNvPr>
          <p:cNvSpPr txBox="1">
            <a:spLocks/>
          </p:cNvSpPr>
          <p:nvPr/>
        </p:nvSpPr>
        <p:spPr>
          <a:xfrm>
            <a:off x="297816" y="5864377"/>
            <a:ext cx="9999790" cy="99362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2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nd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Gen Sequencing</a:t>
            </a:r>
          </a:p>
          <a:p>
            <a:pPr marL="800100" lvl="1" indent="-342900">
              <a:lnSpc>
                <a:spcPct val="85000"/>
              </a:lnSpc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Short Reads (~150 base pairs)</a:t>
            </a:r>
          </a:p>
          <a:p>
            <a:pPr marL="800100" lvl="1" indent="-342900">
              <a:lnSpc>
                <a:spcPct val="85000"/>
              </a:lnSpc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High Throughput (&gt;30x representation of each base in genome)</a:t>
            </a:r>
          </a:p>
        </p:txBody>
      </p:sp>
    </p:spTree>
    <p:extLst>
      <p:ext uri="{BB962C8B-B14F-4D97-AF65-F5344CB8AC3E}">
        <p14:creationId xmlns:p14="http://schemas.microsoft.com/office/powerpoint/2010/main" val="23213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9071429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2</a:t>
            </a:r>
            <a:r>
              <a:rPr lang="en-US" sz="48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nd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Gen Sequencing Preprocessing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25F70457-AC94-DF8E-F32D-13BFBA1C730F}"/>
              </a:ext>
            </a:extLst>
          </p:cNvPr>
          <p:cNvSpPr txBox="1">
            <a:spLocks/>
          </p:cNvSpPr>
          <p:nvPr/>
        </p:nvSpPr>
        <p:spPr>
          <a:xfrm>
            <a:off x="184397" y="1001336"/>
            <a:ext cx="6121471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** Most cost-effective strategy currently:</a:t>
            </a:r>
          </a:p>
        </p:txBody>
      </p:sp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A2F11056-9570-D0EB-BA98-C6C013AA4168}"/>
              </a:ext>
            </a:extLst>
          </p:cNvPr>
          <p:cNvSpPr txBox="1">
            <a:spLocks/>
          </p:cNvSpPr>
          <p:nvPr/>
        </p:nvSpPr>
        <p:spPr>
          <a:xfrm>
            <a:off x="184397" y="1716788"/>
            <a:ext cx="6121470" cy="67845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Short Reads (~100 - 150 base pairs)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20BB2-4607-077A-0B9E-54FE136C2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5" t="14102" r="25970" b="18566"/>
          <a:stretch/>
        </p:blipFill>
        <p:spPr>
          <a:xfrm>
            <a:off x="7364763" y="2461240"/>
            <a:ext cx="4400140" cy="4086631"/>
          </a:xfrm>
          <a:prstGeom prst="rect">
            <a:avLst/>
          </a:prstGeom>
        </p:spPr>
      </p:pic>
      <p:pic>
        <p:nvPicPr>
          <p:cNvPr id="1026" name="Picture 2" descr="Dna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494F749B-1836-E79B-A82F-62F3F1DE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7" y="2875757"/>
            <a:ext cx="3672114" cy="367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3EC89E-890E-F349-57FE-508EC3EC6770}"/>
              </a:ext>
            </a:extLst>
          </p:cNvPr>
          <p:cNvCxnSpPr/>
          <p:nvPr/>
        </p:nvCxnSpPr>
        <p:spPr>
          <a:xfrm>
            <a:off x="545834" y="3715657"/>
            <a:ext cx="294924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DC86FB-7EAE-852C-541B-4A44758D09C0}"/>
              </a:ext>
            </a:extLst>
          </p:cNvPr>
          <p:cNvCxnSpPr/>
          <p:nvPr/>
        </p:nvCxnSpPr>
        <p:spPr>
          <a:xfrm>
            <a:off x="545834" y="4711814"/>
            <a:ext cx="294924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BA847E-EDAA-2827-6D10-57671D1BBA6D}"/>
              </a:ext>
            </a:extLst>
          </p:cNvPr>
          <p:cNvCxnSpPr/>
          <p:nvPr/>
        </p:nvCxnSpPr>
        <p:spPr>
          <a:xfrm>
            <a:off x="545834" y="5691529"/>
            <a:ext cx="2949240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4DB6A0-124F-C3EE-E7CE-4F707AA10C5B}"/>
              </a:ext>
            </a:extLst>
          </p:cNvPr>
          <p:cNvCxnSpPr>
            <a:cxnSpLocks/>
          </p:cNvCxnSpPr>
          <p:nvPr/>
        </p:nvCxnSpPr>
        <p:spPr>
          <a:xfrm flipV="1">
            <a:off x="2036517" y="2395243"/>
            <a:ext cx="0" cy="435085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586CC5-ABEC-101A-4542-ED6EB37981A9}"/>
              </a:ext>
            </a:extLst>
          </p:cNvPr>
          <p:cNvCxnSpPr>
            <a:cxnSpLocks/>
          </p:cNvCxnSpPr>
          <p:nvPr/>
        </p:nvCxnSpPr>
        <p:spPr>
          <a:xfrm>
            <a:off x="4468435" y="4552157"/>
            <a:ext cx="2411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7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1D113D-F766-EBF4-4296-2274279DB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91" y="1919512"/>
            <a:ext cx="5210629" cy="3907972"/>
          </a:xfrm>
          <a:prstGeom prst="rect">
            <a:avLst/>
          </a:prstGeom>
        </p:spPr>
      </p:pic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7407966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Quick Genome Sequencing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20BB2-4607-077A-0B9E-54FE136C2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5" t="14102" r="25970" b="18566"/>
          <a:stretch/>
        </p:blipFill>
        <p:spPr>
          <a:xfrm>
            <a:off x="535563" y="746761"/>
            <a:ext cx="4400140" cy="4086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8B4A54-8167-ECCB-D678-00D9247EE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96" y="2151742"/>
            <a:ext cx="5210629" cy="3907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3071C4-C2D5-8FD1-4819-C0CB97A45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383971"/>
            <a:ext cx="5210630" cy="390797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823CAE-B774-7121-D92E-855EE828E470}"/>
              </a:ext>
            </a:extLst>
          </p:cNvPr>
          <p:cNvCxnSpPr>
            <a:cxnSpLocks/>
          </p:cNvCxnSpPr>
          <p:nvPr/>
        </p:nvCxnSpPr>
        <p:spPr>
          <a:xfrm>
            <a:off x="4814253" y="3433736"/>
            <a:ext cx="1238204" cy="4397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14C3F8-4A4C-741E-9957-7D55740F646D}"/>
              </a:ext>
            </a:extLst>
          </p:cNvPr>
          <p:cNvCxnSpPr>
            <a:cxnSpLocks/>
          </p:cNvCxnSpPr>
          <p:nvPr/>
        </p:nvCxnSpPr>
        <p:spPr>
          <a:xfrm flipV="1">
            <a:off x="10425171" y="4337957"/>
            <a:ext cx="1342137" cy="9459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7407966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Quick Genome Sequencing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C422-ADD6-ECEC-CFB6-CD7853BC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96" y="746761"/>
            <a:ext cx="6749143" cy="5061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D6DC6-610B-90EA-61E4-C7222609F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35" y="3148419"/>
            <a:ext cx="5016265" cy="3709581"/>
          </a:xfrm>
          <a:prstGeom prst="rect">
            <a:avLst/>
          </a:prstGeom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CE2425D6-FD9C-E294-2B09-D5ABB23005F3}"/>
              </a:ext>
            </a:extLst>
          </p:cNvPr>
          <p:cNvSpPr/>
          <p:nvPr/>
        </p:nvSpPr>
        <p:spPr>
          <a:xfrm rot="5400000">
            <a:off x="5457966" y="5082159"/>
            <a:ext cx="1541418" cy="956528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17ACB-DB6F-EAB5-16DD-0161E14307B4}"/>
              </a:ext>
            </a:extLst>
          </p:cNvPr>
          <p:cNvSpPr txBox="1"/>
          <p:nvPr/>
        </p:nvSpPr>
        <p:spPr>
          <a:xfrm>
            <a:off x="8157030" y="1578258"/>
            <a:ext cx="358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with slightly more detail: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5760720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Sequencing Advances</a:t>
            </a:r>
          </a:p>
        </p:txBody>
      </p:sp>
      <p:sp>
        <p:nvSpPr>
          <p:cNvPr id="10" name="Google Shape;101;p1">
            <a:extLst>
              <a:ext uri="{FF2B5EF4-FFF2-40B4-BE49-F238E27FC236}">
                <a16:creationId xmlns:a16="http://schemas.microsoft.com/office/drawing/2014/main" id="{FB115BBF-965B-0475-41A7-C9588BBB19B9}"/>
              </a:ext>
            </a:extLst>
          </p:cNvPr>
          <p:cNvSpPr txBox="1">
            <a:spLocks/>
          </p:cNvSpPr>
          <p:nvPr/>
        </p:nvSpPr>
        <p:spPr>
          <a:xfrm>
            <a:off x="127729" y="1028230"/>
            <a:ext cx="6121471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Long-read Sequencing</a:t>
            </a:r>
          </a:p>
        </p:txBody>
      </p:sp>
      <p:pic>
        <p:nvPicPr>
          <p:cNvPr id="1026" name="Picture 2" descr="Oxford Nanopore Technologies: A Company Overview">
            <a:extLst>
              <a:ext uri="{FF2B5EF4-FFF2-40B4-BE49-F238E27FC236}">
                <a16:creationId xmlns:a16="http://schemas.microsoft.com/office/drawing/2014/main" id="{27A4BE3C-819E-EFC0-3BFE-2BD6E0C5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15" y="386928"/>
            <a:ext cx="3009056" cy="200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cBio - Sequence with confidence">
            <a:extLst>
              <a:ext uri="{FF2B5EF4-FFF2-40B4-BE49-F238E27FC236}">
                <a16:creationId xmlns:a16="http://schemas.microsoft.com/office/drawing/2014/main" id="{06D611D2-AF01-174E-9109-3BE873CD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71" y="2513862"/>
            <a:ext cx="3009600" cy="151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AE18A03F-FA94-74D9-3E40-D8B4C022D4D0}"/>
              </a:ext>
            </a:extLst>
          </p:cNvPr>
          <p:cNvSpPr txBox="1">
            <a:spLocks/>
          </p:cNvSpPr>
          <p:nvPr/>
        </p:nvSpPr>
        <p:spPr>
          <a:xfrm>
            <a:off x="315877" y="1634172"/>
            <a:ext cx="7508962" cy="232822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Reads can reach &gt;10</a:t>
            </a:r>
            <a:r>
              <a:rPr lang="en-US" sz="2800" baseline="300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6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bases in length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80000"/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Significantly different approaches (than short-read)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80000"/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Currently significantly more expensive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B6D3BDE7-7AA1-03CC-A1C8-05C34AA2D46C}"/>
              </a:ext>
            </a:extLst>
          </p:cNvPr>
          <p:cNvSpPr txBox="1">
            <a:spLocks/>
          </p:cNvSpPr>
          <p:nvPr/>
        </p:nvSpPr>
        <p:spPr>
          <a:xfrm>
            <a:off x="127729" y="4938764"/>
            <a:ext cx="3902240" cy="116374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Combining long-read and short-read sequencing?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8DD32-77F3-A9A6-E354-A94FDC44CF62}"/>
              </a:ext>
            </a:extLst>
          </p:cNvPr>
          <p:cNvSpPr txBox="1"/>
          <p:nvPr/>
        </p:nvSpPr>
        <p:spPr>
          <a:xfrm>
            <a:off x="10237619" y="-18282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More about </a:t>
            </a:r>
            <a:r>
              <a:rPr lang="en-US" sz="1000" dirty="0">
                <a:hlinkClick r:id="rId5"/>
              </a:rPr>
              <a:t>long-read sequencing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EC406-6858-51A5-F06C-9DD9DEDD76C5}"/>
              </a:ext>
            </a:extLst>
          </p:cNvPr>
          <p:cNvSpPr txBox="1"/>
          <p:nvPr/>
        </p:nvSpPr>
        <p:spPr>
          <a:xfrm>
            <a:off x="10514938" y="6611779"/>
            <a:ext cx="1677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More about </a:t>
            </a:r>
            <a:r>
              <a:rPr lang="en-US" sz="1000" dirty="0">
                <a:hlinkClick r:id="rId6"/>
              </a:rPr>
              <a:t>hybrid assembly</a:t>
            </a:r>
            <a:endParaRPr lang="en-US" sz="1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900D28-0B90-CE08-C824-B194AFC2BFB6}"/>
              </a:ext>
            </a:extLst>
          </p:cNvPr>
          <p:cNvCxnSpPr/>
          <p:nvPr/>
        </p:nvCxnSpPr>
        <p:spPr>
          <a:xfrm>
            <a:off x="4418800" y="5520637"/>
            <a:ext cx="13419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7FC9AE2E-BE88-FF65-1F90-0621498A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551" y="4242511"/>
            <a:ext cx="4195160" cy="25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76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431280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Sequence Data Formats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52120" y="1254799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6563360" y="1325757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SAM/BAM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10521315" y="125479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3691097" y="125479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FASTA</a:t>
            </a:r>
          </a:p>
        </p:txBody>
      </p: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8A9C5352-7AE2-FA15-E039-B1BAB662D973}"/>
              </a:ext>
            </a:extLst>
          </p:cNvPr>
          <p:cNvSpPr txBox="1">
            <a:spLocks/>
          </p:cNvSpPr>
          <p:nvPr/>
        </p:nvSpPr>
        <p:spPr>
          <a:xfrm>
            <a:off x="29210" y="2004576"/>
            <a:ext cx="208026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Raw Sequencing Outputs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3215639" y="2073751"/>
            <a:ext cx="2322514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Contiguous DNA sequence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6257290" y="2004576"/>
            <a:ext cx="259334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 reads aligned to a FASTA reference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9718038" y="2004576"/>
            <a:ext cx="244475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Areas in SAM where sample and reference differ</a:t>
            </a:r>
          </a:p>
        </p:txBody>
      </p:sp>
      <p:pic>
        <p:nvPicPr>
          <p:cNvPr id="16" name="Picture 2" descr="FASTQ files">
            <a:extLst>
              <a:ext uri="{FF2B5EF4-FFF2-40B4-BE49-F238E27FC236}">
                <a16:creationId xmlns:a16="http://schemas.microsoft.com/office/drawing/2014/main" id="{75868215-7F3A-01B1-D522-D4631C44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9566"/>
            <a:ext cx="3215639" cy="180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mtools guide: learning how to filter and manipulate with SAM/BAM files |  by shilparaopradeep | Medium">
            <a:extLst>
              <a:ext uri="{FF2B5EF4-FFF2-40B4-BE49-F238E27FC236}">
                <a16:creationId xmlns:a16="http://schemas.microsoft.com/office/drawing/2014/main" id="{37A06FDA-9491-E74B-4996-27D6BEE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03" y="5016376"/>
            <a:ext cx="4202135" cy="184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ported File Formats — Genestack User Tutorials 1.0 documentation">
            <a:extLst>
              <a:ext uri="{FF2B5EF4-FFF2-40B4-BE49-F238E27FC236}">
                <a16:creationId xmlns:a16="http://schemas.microsoft.com/office/drawing/2014/main" id="{9E0043AE-1A03-2F01-82E8-FD988D0B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506355"/>
            <a:ext cx="3840480" cy="14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ference Genomes and Genomics File Formats">
            <a:extLst>
              <a:ext uri="{FF2B5EF4-FFF2-40B4-BE49-F238E27FC236}">
                <a16:creationId xmlns:a16="http://schemas.microsoft.com/office/drawing/2014/main" id="{2E29E309-295B-CACA-D3B0-1BD55FD4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74" y="3612258"/>
            <a:ext cx="4015230" cy="13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2CE35E-784C-5209-A897-93F97AAC6A92}"/>
              </a:ext>
            </a:extLst>
          </p:cNvPr>
          <p:cNvCxnSpPr>
            <a:cxnSpLocks/>
          </p:cNvCxnSpPr>
          <p:nvPr/>
        </p:nvCxnSpPr>
        <p:spPr>
          <a:xfrm>
            <a:off x="88506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Sign 27">
            <a:extLst>
              <a:ext uri="{FF2B5EF4-FFF2-40B4-BE49-F238E27FC236}">
                <a16:creationId xmlns:a16="http://schemas.microsoft.com/office/drawing/2014/main" id="{E80DDD8A-ECBD-9C28-AF19-91C9825E05E8}"/>
              </a:ext>
            </a:extLst>
          </p:cNvPr>
          <p:cNvSpPr/>
          <p:nvPr/>
        </p:nvSpPr>
        <p:spPr>
          <a:xfrm>
            <a:off x="2366010" y="1271136"/>
            <a:ext cx="487680" cy="47558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452FA-414A-AF73-51BA-89B6A79DFFEC}"/>
              </a:ext>
            </a:extLst>
          </p:cNvPr>
          <p:cNvCxnSpPr>
            <a:cxnSpLocks/>
          </p:cNvCxnSpPr>
          <p:nvPr/>
        </p:nvCxnSpPr>
        <p:spPr>
          <a:xfrm>
            <a:off x="52819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59001-7025-A9E4-6E24-8699F9213C86}"/>
              </a:ext>
            </a:extLst>
          </p:cNvPr>
          <p:cNvSpPr/>
          <p:nvPr/>
        </p:nvSpPr>
        <p:spPr>
          <a:xfrm>
            <a:off x="9716453" y="868680"/>
            <a:ext cx="2462531" cy="2282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38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2" grpId="0"/>
      <p:bldP spid="13" grpId="0"/>
      <p:bldP spid="14" grpId="0"/>
      <p:bldP spid="15" grpId="0"/>
      <p:bldP spid="28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0" y="0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onstantia" panose="02030602050306030303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single strand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~0.1% variation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~210 gigabytes // 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is mapped to a reference human genome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and can be stored in various formats. Recent advances have allowed for improved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: SAM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050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09600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Sequencing File Sizes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22910" y="1295301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422910" y="4014127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SAM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b="1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422910" y="564194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422910" y="262270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FASTA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2697479" y="1295301"/>
            <a:ext cx="3048002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2697479" y="2338294"/>
            <a:ext cx="304800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800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2697479" y="3729712"/>
            <a:ext cx="3499106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210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100</a:t>
            </a:r>
            <a:r>
              <a:rPr lang="en-US" sz="2800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8" name="Google Shape;101;p1">
            <a:extLst>
              <a:ext uri="{FF2B5EF4-FFF2-40B4-BE49-F238E27FC236}">
                <a16:creationId xmlns:a16="http://schemas.microsoft.com/office/drawing/2014/main" id="{8A32FDDD-5EB1-2D40-20A3-060B07E15D29}"/>
              </a:ext>
            </a:extLst>
          </p:cNvPr>
          <p:cNvSpPr txBox="1">
            <a:spLocks/>
          </p:cNvSpPr>
          <p:nvPr/>
        </p:nvSpPr>
        <p:spPr>
          <a:xfrm>
            <a:off x="2697479" y="5362977"/>
            <a:ext cx="2820671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150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DDB29-B835-1081-592F-01F4592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176735"/>
            <a:ext cx="6096000" cy="4572000"/>
          </a:xfrm>
          <a:prstGeom prst="rect">
            <a:avLst/>
          </a:prstGeom>
        </p:spPr>
      </p:pic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29DB5BEF-4177-D30C-F134-65C5AC733FE0}"/>
              </a:ext>
            </a:extLst>
          </p:cNvPr>
          <p:cNvSpPr txBox="1">
            <a:spLocks/>
          </p:cNvSpPr>
          <p:nvPr/>
        </p:nvSpPr>
        <p:spPr>
          <a:xfrm>
            <a:off x="11164749" y="6690671"/>
            <a:ext cx="1027251" cy="16732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800" dirty="0">
                <a:latin typeface="+mn-lt"/>
                <a:ea typeface="Corbel"/>
                <a:cs typeface="Corbel"/>
                <a:sym typeface="Corbel"/>
              </a:rPr>
              <a:t>https://nces.ed.gov/</a:t>
            </a:r>
          </a:p>
        </p:txBody>
      </p:sp>
    </p:spTree>
    <p:extLst>
      <p:ext uri="{BB962C8B-B14F-4D97-AF65-F5344CB8AC3E}">
        <p14:creationId xmlns:p14="http://schemas.microsoft.com/office/powerpoint/2010/main" val="362825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5">
            <a:extLst>
              <a:ext uri="{FF2B5EF4-FFF2-40B4-BE49-F238E27FC236}">
                <a16:creationId xmlns:a16="http://schemas.microsoft.com/office/drawing/2014/main" id="{44F79409-0826-9D6C-008C-8D9507F6225F}"/>
              </a:ext>
            </a:extLst>
          </p:cNvPr>
          <p:cNvSpPr txBox="1"/>
          <p:nvPr/>
        </p:nvSpPr>
        <p:spPr>
          <a:xfrm>
            <a:off x="686530" y="1586949"/>
            <a:ext cx="10742739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PENGQUIN Project Introduction </a:t>
            </a:r>
            <a:endParaRPr sz="3000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736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sz="30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Introduction to Genome Sequencing</a:t>
            </a:r>
            <a:endParaRPr sz="3000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736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sz="30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Data</a:t>
            </a:r>
            <a:endParaRPr sz="3000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7366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sz="30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 Genomic Data Storage and Querying Strategies</a:t>
            </a: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30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Genomic Data as Linked Data?</a:t>
            </a:r>
          </a:p>
        </p:txBody>
      </p:sp>
      <p:sp>
        <p:nvSpPr>
          <p:cNvPr id="4" name="Google Shape;140;p24">
            <a:extLst>
              <a:ext uri="{FF2B5EF4-FFF2-40B4-BE49-F238E27FC236}">
                <a16:creationId xmlns:a16="http://schemas.microsoft.com/office/drawing/2014/main" id="{425951AA-3E77-6727-19B9-897D3C3B22D6}"/>
              </a:ext>
            </a:extLst>
          </p:cNvPr>
          <p:cNvSpPr txBox="1"/>
          <p:nvPr/>
        </p:nvSpPr>
        <p:spPr>
          <a:xfrm>
            <a:off x="0" y="-11536"/>
            <a:ext cx="820132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Agenda</a:t>
            </a:r>
            <a:endParaRPr sz="480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762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7132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Variant Call Format (VCF)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-1" y="999819"/>
            <a:ext cx="11808373" cy="187356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tab delimited .txt file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Rows represent individual mutations in a sequence (when compared to reference)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Columns store information about that mutation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2B540-4C14-6BAE-530D-2A964D83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" y="4967113"/>
            <a:ext cx="7069616" cy="3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ariant Call Format">
            <a:extLst>
              <a:ext uri="{FF2B5EF4-FFF2-40B4-BE49-F238E27FC236}">
                <a16:creationId xmlns:a16="http://schemas.microsoft.com/office/drawing/2014/main" id="{0DEE8207-D6D4-F730-6C35-10C8C0C4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3509340"/>
            <a:ext cx="4900355" cy="3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4E2F36F0-2236-6AA9-2BD7-7640D5EC6024}"/>
              </a:ext>
            </a:extLst>
          </p:cNvPr>
          <p:cNvSpPr/>
          <p:nvPr/>
        </p:nvSpPr>
        <p:spPr>
          <a:xfrm>
            <a:off x="5227320" y="4363729"/>
            <a:ext cx="1737360" cy="356912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7132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Variant Call Format (VCF)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-1" y="999820"/>
            <a:ext cx="11808373" cy="53415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* Important note: </a:t>
            </a:r>
            <a:r>
              <a:rPr lang="en-US" sz="2800" u="sng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VCF file </a:t>
            </a:r>
            <a:r>
              <a:rPr lang="en-US" sz="2800" u="sng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CAN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represent mutations of </a:t>
            </a:r>
            <a:r>
              <a:rPr lang="en-US" sz="2800" u="sng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MANY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sequences</a:t>
            </a:r>
          </a:p>
        </p:txBody>
      </p:sp>
      <p:pic>
        <p:nvPicPr>
          <p:cNvPr id="5" name="Picture 2" descr="VCF: A Guide to Key File Formats for Sequencing Data - SEQanswers">
            <a:extLst>
              <a:ext uri="{FF2B5EF4-FFF2-40B4-BE49-F238E27FC236}">
                <a16:creationId xmlns:a16="http://schemas.microsoft.com/office/drawing/2014/main" id="{BB5B4A16-E4D3-6E77-506E-E1B9BCED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628"/>
            <a:ext cx="12192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5EDD11-A194-E781-BEB8-20549A816437}"/>
              </a:ext>
            </a:extLst>
          </p:cNvPr>
          <p:cNvSpPr/>
          <p:nvPr/>
        </p:nvSpPr>
        <p:spPr>
          <a:xfrm>
            <a:off x="5094514" y="3614057"/>
            <a:ext cx="6995886" cy="319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8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8656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Existing VCF Querying Tools?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356234" y="1488896"/>
            <a:ext cx="7943850" cy="201631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VCFio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Seqminer2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BCFtools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F985CE57-934C-3F96-FCFD-1837DDDEF58D}"/>
              </a:ext>
            </a:extLst>
          </p:cNvPr>
          <p:cNvSpPr txBox="1">
            <a:spLocks/>
          </p:cNvSpPr>
          <p:nvPr/>
        </p:nvSpPr>
        <p:spPr>
          <a:xfrm>
            <a:off x="422909" y="4175759"/>
            <a:ext cx="7943850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 err="1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Tabix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--&gt; hybrid of binning and linear index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E4842021-F24F-F19C-4E52-2E6873F5F67D}"/>
              </a:ext>
            </a:extLst>
          </p:cNvPr>
          <p:cNvSpPr txBox="1">
            <a:spLocks/>
          </p:cNvSpPr>
          <p:nvPr/>
        </p:nvSpPr>
        <p:spPr>
          <a:xfrm>
            <a:off x="422910" y="5085107"/>
            <a:ext cx="10994733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Made to query 1.000+ VCF (and BCF) files all stored in the same location</a:t>
            </a:r>
          </a:p>
        </p:txBody>
      </p:sp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0E702CA3-FD4A-CACA-DC45-0ABDF95CDFDC}"/>
              </a:ext>
            </a:extLst>
          </p:cNvPr>
          <p:cNvSpPr txBox="1">
            <a:spLocks/>
          </p:cNvSpPr>
          <p:nvPr/>
        </p:nvSpPr>
        <p:spPr>
          <a:xfrm>
            <a:off x="422909" y="5994455"/>
            <a:ext cx="10994733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Small VCF analysis can mostly be performed by brute-force parsing </a:t>
            </a:r>
          </a:p>
        </p:txBody>
      </p:sp>
    </p:spTree>
    <p:extLst>
      <p:ext uri="{BB962C8B-B14F-4D97-AF65-F5344CB8AC3E}">
        <p14:creationId xmlns:p14="http://schemas.microsoft.com/office/powerpoint/2010/main" val="137508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8656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Existing VCF Querying Tools?</a:t>
            </a:r>
          </a:p>
        </p:txBody>
      </p:sp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F985CE57-934C-3F96-FCFD-1837DDDEF58D}"/>
              </a:ext>
            </a:extLst>
          </p:cNvPr>
          <p:cNvSpPr txBox="1">
            <a:spLocks/>
          </p:cNvSpPr>
          <p:nvPr/>
        </p:nvSpPr>
        <p:spPr>
          <a:xfrm>
            <a:off x="159351" y="1242888"/>
            <a:ext cx="2447925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 err="1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Tabix</a:t>
            </a: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Strategy: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9D250161-42D8-42F1-1168-7C040A5B32B6}"/>
              </a:ext>
            </a:extLst>
          </p:cNvPr>
          <p:cNvSpPr/>
          <p:nvPr/>
        </p:nvSpPr>
        <p:spPr>
          <a:xfrm>
            <a:off x="3850860" y="1793632"/>
            <a:ext cx="753762" cy="909649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VCF File</a:t>
            </a:r>
            <a:endParaRPr lang="en-B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05BE9B-C216-EE51-9B8C-EEC400C3B301}"/>
              </a:ext>
            </a:extLst>
          </p:cNvPr>
          <p:cNvCxnSpPr>
            <a:cxnSpLocks/>
          </p:cNvCxnSpPr>
          <p:nvPr/>
        </p:nvCxnSpPr>
        <p:spPr>
          <a:xfrm>
            <a:off x="4987682" y="2248457"/>
            <a:ext cx="14333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CA130862-4CDA-35EC-69FB-9FEC10E733AD}"/>
              </a:ext>
            </a:extLst>
          </p:cNvPr>
          <p:cNvSpPr txBox="1">
            <a:spLocks/>
          </p:cNvSpPr>
          <p:nvPr/>
        </p:nvSpPr>
        <p:spPr>
          <a:xfrm>
            <a:off x="5143145" y="1825467"/>
            <a:ext cx="1122458" cy="37647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Indexing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E20061D7-E30F-447E-CEE9-27B26D12FBED}"/>
              </a:ext>
            </a:extLst>
          </p:cNvPr>
          <p:cNvSpPr/>
          <p:nvPr/>
        </p:nvSpPr>
        <p:spPr>
          <a:xfrm>
            <a:off x="6959589" y="1793633"/>
            <a:ext cx="889852" cy="909649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file</a:t>
            </a:r>
            <a:endParaRPr lang="en-B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4D4455B1-C8B0-8DBC-B6F5-36A5C4102E0D}"/>
              </a:ext>
            </a:extLst>
          </p:cNvPr>
          <p:cNvSpPr txBox="1">
            <a:spLocks/>
          </p:cNvSpPr>
          <p:nvPr/>
        </p:nvSpPr>
        <p:spPr>
          <a:xfrm>
            <a:off x="8004903" y="1902558"/>
            <a:ext cx="1898823" cy="86783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Shows where variants are stored (binary)</a:t>
            </a:r>
          </a:p>
        </p:txBody>
      </p:sp>
      <p:sp>
        <p:nvSpPr>
          <p:cNvPr id="15" name="Google Shape;240;p5">
            <a:extLst>
              <a:ext uri="{FF2B5EF4-FFF2-40B4-BE49-F238E27FC236}">
                <a16:creationId xmlns:a16="http://schemas.microsoft.com/office/drawing/2014/main" id="{628361B9-DAF8-0594-9408-9BF492971E69}"/>
              </a:ext>
            </a:extLst>
          </p:cNvPr>
          <p:cNvSpPr/>
          <p:nvPr/>
        </p:nvSpPr>
        <p:spPr>
          <a:xfrm rot="5400000">
            <a:off x="5669946" y="2227332"/>
            <a:ext cx="68855" cy="1433384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6" name="Google Shape;101;p1">
            <a:extLst>
              <a:ext uri="{FF2B5EF4-FFF2-40B4-BE49-F238E27FC236}">
                <a16:creationId xmlns:a16="http://schemas.microsoft.com/office/drawing/2014/main" id="{8407BD12-68A9-B825-049C-57BED92BBB13}"/>
              </a:ext>
            </a:extLst>
          </p:cNvPr>
          <p:cNvSpPr txBox="1">
            <a:spLocks/>
          </p:cNvSpPr>
          <p:nvPr/>
        </p:nvSpPr>
        <p:spPr>
          <a:xfrm>
            <a:off x="4480410" y="3134849"/>
            <a:ext cx="2447925" cy="64153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Mutations are placed into “bins”</a:t>
            </a:r>
          </a:p>
        </p:txBody>
      </p:sp>
      <p:sp>
        <p:nvSpPr>
          <p:cNvPr id="17" name="Google Shape;101;p1">
            <a:extLst>
              <a:ext uri="{FF2B5EF4-FFF2-40B4-BE49-F238E27FC236}">
                <a16:creationId xmlns:a16="http://schemas.microsoft.com/office/drawing/2014/main" id="{F2BC2B74-5F3E-5D0A-8D6B-C3B261B9DE35}"/>
              </a:ext>
            </a:extLst>
          </p:cNvPr>
          <p:cNvSpPr txBox="1">
            <a:spLocks/>
          </p:cNvSpPr>
          <p:nvPr/>
        </p:nvSpPr>
        <p:spPr>
          <a:xfrm>
            <a:off x="1355124" y="4477437"/>
            <a:ext cx="1125110" cy="4557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A “bin” : </a:t>
            </a:r>
          </a:p>
        </p:txBody>
      </p:sp>
      <p:sp>
        <p:nvSpPr>
          <p:cNvPr id="18" name="Google Shape;101;p1">
            <a:extLst>
              <a:ext uri="{FF2B5EF4-FFF2-40B4-BE49-F238E27FC236}">
                <a16:creationId xmlns:a16="http://schemas.microsoft.com/office/drawing/2014/main" id="{116BAC6E-C6EB-47CA-843A-D358BCD67AD2}"/>
              </a:ext>
            </a:extLst>
          </p:cNvPr>
          <p:cNvSpPr txBox="1">
            <a:spLocks/>
          </p:cNvSpPr>
          <p:nvPr/>
        </p:nvSpPr>
        <p:spPr>
          <a:xfrm>
            <a:off x="2647409" y="4398940"/>
            <a:ext cx="3107404" cy="64153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Represents a subset of byte locations within a VCF file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4DE19CED-695A-7A91-037B-A276816654D9}"/>
              </a:ext>
            </a:extLst>
          </p:cNvPr>
          <p:cNvSpPr txBox="1">
            <a:spLocks/>
          </p:cNvSpPr>
          <p:nvPr/>
        </p:nvSpPr>
        <p:spPr>
          <a:xfrm>
            <a:off x="5660876" y="4489932"/>
            <a:ext cx="5533900" cy="44329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==        Range of base positions on a chromosome</a:t>
            </a:r>
          </a:p>
        </p:txBody>
      </p:sp>
    </p:spTree>
    <p:extLst>
      <p:ext uri="{BB962C8B-B14F-4D97-AF65-F5344CB8AC3E}">
        <p14:creationId xmlns:p14="http://schemas.microsoft.com/office/powerpoint/2010/main" val="403657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7" grpId="0"/>
      <p:bldP spid="18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B387C1-74A4-9A24-2170-70154C18FEFB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2865120" y="1978738"/>
            <a:ext cx="49758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6FACC87-8E9E-B9FB-1C17-88621BE7D677}"/>
              </a:ext>
            </a:extLst>
          </p:cNvPr>
          <p:cNvSpPr txBox="1">
            <a:spLocks/>
          </p:cNvSpPr>
          <p:nvPr/>
        </p:nvSpPr>
        <p:spPr>
          <a:xfrm>
            <a:off x="1359357" y="537218"/>
            <a:ext cx="1505764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VCF File: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7A7A0-C26A-E08D-68DD-CF9FEA1F60AB}"/>
              </a:ext>
            </a:extLst>
          </p:cNvPr>
          <p:cNvSpPr/>
          <p:nvPr/>
        </p:nvSpPr>
        <p:spPr>
          <a:xfrm>
            <a:off x="2865120" y="1666322"/>
            <a:ext cx="1198246" cy="6248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8A76E-BB2D-74E4-81CB-51E38404C030}"/>
              </a:ext>
            </a:extLst>
          </p:cNvPr>
          <p:cNvSpPr/>
          <p:nvPr/>
        </p:nvSpPr>
        <p:spPr>
          <a:xfrm>
            <a:off x="4124326" y="1666322"/>
            <a:ext cx="1198246" cy="6248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EE741-0738-D5E1-F27E-3C9D89A0B2CB}"/>
              </a:ext>
            </a:extLst>
          </p:cNvPr>
          <p:cNvSpPr/>
          <p:nvPr/>
        </p:nvSpPr>
        <p:spPr>
          <a:xfrm>
            <a:off x="5383532" y="1666322"/>
            <a:ext cx="1198246" cy="6248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6756C7-4966-7200-2964-A14734727F96}"/>
              </a:ext>
            </a:extLst>
          </p:cNvPr>
          <p:cNvSpPr/>
          <p:nvPr/>
        </p:nvSpPr>
        <p:spPr>
          <a:xfrm>
            <a:off x="6642738" y="1666322"/>
            <a:ext cx="1198246" cy="6248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E3117D7-8DCB-B66A-E55B-E881239A3A13}"/>
              </a:ext>
            </a:extLst>
          </p:cNvPr>
          <p:cNvSpPr txBox="1">
            <a:spLocks/>
          </p:cNvSpPr>
          <p:nvPr/>
        </p:nvSpPr>
        <p:spPr>
          <a:xfrm>
            <a:off x="3261360" y="1185023"/>
            <a:ext cx="365759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0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7CA58AB8-7F1B-FF50-D4C7-3845FF4CC3C4}"/>
              </a:ext>
            </a:extLst>
          </p:cNvPr>
          <p:cNvSpPr txBox="1">
            <a:spLocks/>
          </p:cNvSpPr>
          <p:nvPr/>
        </p:nvSpPr>
        <p:spPr>
          <a:xfrm>
            <a:off x="4586290" y="1185023"/>
            <a:ext cx="365759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59DD9DC6-8EF3-52C0-2982-F7FC7EF434CF}"/>
              </a:ext>
            </a:extLst>
          </p:cNvPr>
          <p:cNvSpPr txBox="1">
            <a:spLocks/>
          </p:cNvSpPr>
          <p:nvPr/>
        </p:nvSpPr>
        <p:spPr>
          <a:xfrm>
            <a:off x="5799775" y="1185021"/>
            <a:ext cx="365759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2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16" name="Google Shape;101;p1">
            <a:extLst>
              <a:ext uri="{FF2B5EF4-FFF2-40B4-BE49-F238E27FC236}">
                <a16:creationId xmlns:a16="http://schemas.microsoft.com/office/drawing/2014/main" id="{660D64E5-5624-4C82-4185-69F9435D27CA}"/>
              </a:ext>
            </a:extLst>
          </p:cNvPr>
          <p:cNvSpPr txBox="1">
            <a:spLocks/>
          </p:cNvSpPr>
          <p:nvPr/>
        </p:nvSpPr>
        <p:spPr>
          <a:xfrm>
            <a:off x="7084223" y="1185022"/>
            <a:ext cx="365759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3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0B4A49-3337-956E-41ED-56E89C47BB7D}"/>
              </a:ext>
            </a:extLst>
          </p:cNvPr>
          <p:cNvSpPr/>
          <p:nvPr/>
        </p:nvSpPr>
        <p:spPr>
          <a:xfrm>
            <a:off x="6707031" y="1731090"/>
            <a:ext cx="216000" cy="495296"/>
          </a:xfrm>
          <a:prstGeom prst="rect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264636-DA07-B72D-B0B5-1832A8041672}"/>
              </a:ext>
            </a:extLst>
          </p:cNvPr>
          <p:cNvSpPr/>
          <p:nvPr/>
        </p:nvSpPr>
        <p:spPr>
          <a:xfrm>
            <a:off x="6983991" y="1731090"/>
            <a:ext cx="216000" cy="495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378D6A-F041-670F-7C3B-64C423EF5B5C}"/>
              </a:ext>
            </a:extLst>
          </p:cNvPr>
          <p:cNvSpPr/>
          <p:nvPr/>
        </p:nvSpPr>
        <p:spPr>
          <a:xfrm>
            <a:off x="7289071" y="1731090"/>
            <a:ext cx="216000" cy="49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Google Shape;101;p1">
            <a:extLst>
              <a:ext uri="{FF2B5EF4-FFF2-40B4-BE49-F238E27FC236}">
                <a16:creationId xmlns:a16="http://schemas.microsoft.com/office/drawing/2014/main" id="{C413CD53-2F17-A28F-C105-2148E1D8F7D1}"/>
              </a:ext>
            </a:extLst>
          </p:cNvPr>
          <p:cNvSpPr txBox="1">
            <a:spLocks/>
          </p:cNvSpPr>
          <p:nvPr/>
        </p:nvSpPr>
        <p:spPr>
          <a:xfrm>
            <a:off x="1607368" y="2930505"/>
            <a:ext cx="8901063" cy="324278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Bins have a hierarchy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Bins contain a subset of mutations represented in the VCF file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Bin memory size is determined by file size 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Index contains information about mutation byte offset 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Wingdings" panose="05000000000000000000" pitchFamily="2" charset="2"/>
              </a:rPr>
              <a:t>	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specific look-up coordinates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+mj-lt"/>
              <a:buAutoNum type="arabicPeriod" startAt="5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Typically, VCF files are .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gz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compressed</a:t>
            </a:r>
          </a:p>
          <a:p>
            <a:pPr marL="457200" indent="-45720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AutoNum type="arabicPeriod" startAt="5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sp>
        <p:nvSpPr>
          <p:cNvPr id="46" name="Google Shape;101;p1">
            <a:extLst>
              <a:ext uri="{FF2B5EF4-FFF2-40B4-BE49-F238E27FC236}">
                <a16:creationId xmlns:a16="http://schemas.microsoft.com/office/drawing/2014/main" id="{9BF470BE-C464-B785-1676-AD6BD5A97F44}"/>
              </a:ext>
            </a:extLst>
          </p:cNvPr>
          <p:cNvSpPr txBox="1">
            <a:spLocks/>
          </p:cNvSpPr>
          <p:nvPr/>
        </p:nvSpPr>
        <p:spPr>
          <a:xfrm>
            <a:off x="8373996" y="1838896"/>
            <a:ext cx="3280873" cy="45225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2048 bins at each level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315335-8E90-2928-20C2-AC5373121232}"/>
              </a:ext>
            </a:extLst>
          </p:cNvPr>
          <p:cNvSpPr/>
          <p:nvPr/>
        </p:nvSpPr>
        <p:spPr>
          <a:xfrm>
            <a:off x="7578982" y="1731090"/>
            <a:ext cx="216000" cy="49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616980-B829-61B0-98EC-47F4ACE7AA00}"/>
              </a:ext>
            </a:extLst>
          </p:cNvPr>
          <p:cNvSpPr/>
          <p:nvPr/>
        </p:nvSpPr>
        <p:spPr>
          <a:xfrm>
            <a:off x="5439298" y="1731090"/>
            <a:ext cx="216000" cy="495296"/>
          </a:xfrm>
          <a:prstGeom prst="rect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968959-5F68-7C66-3976-00E65A86007A}"/>
              </a:ext>
            </a:extLst>
          </p:cNvPr>
          <p:cNvSpPr/>
          <p:nvPr/>
        </p:nvSpPr>
        <p:spPr>
          <a:xfrm>
            <a:off x="5716258" y="1731090"/>
            <a:ext cx="216000" cy="495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44046A-0BCC-5E47-99DA-036961E03C86}"/>
              </a:ext>
            </a:extLst>
          </p:cNvPr>
          <p:cNvSpPr/>
          <p:nvPr/>
        </p:nvSpPr>
        <p:spPr>
          <a:xfrm>
            <a:off x="6021338" y="1731090"/>
            <a:ext cx="216000" cy="49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CEA46C-8322-E4CA-DA44-6F92598C35E8}"/>
              </a:ext>
            </a:extLst>
          </p:cNvPr>
          <p:cNvSpPr/>
          <p:nvPr/>
        </p:nvSpPr>
        <p:spPr>
          <a:xfrm>
            <a:off x="6311249" y="1731090"/>
            <a:ext cx="216000" cy="49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1221748-5256-A2A0-5252-C1CA89324E68}"/>
              </a:ext>
            </a:extLst>
          </p:cNvPr>
          <p:cNvSpPr/>
          <p:nvPr/>
        </p:nvSpPr>
        <p:spPr>
          <a:xfrm>
            <a:off x="4180092" y="1731090"/>
            <a:ext cx="216000" cy="495296"/>
          </a:xfrm>
          <a:prstGeom prst="rect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54F9C8-B1EF-DC68-4C2B-F8B4DE046497}"/>
              </a:ext>
            </a:extLst>
          </p:cNvPr>
          <p:cNvSpPr/>
          <p:nvPr/>
        </p:nvSpPr>
        <p:spPr>
          <a:xfrm>
            <a:off x="4457052" y="1731090"/>
            <a:ext cx="216000" cy="495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B87D19-02B5-523F-7B16-F4D5B5B26552}"/>
              </a:ext>
            </a:extLst>
          </p:cNvPr>
          <p:cNvSpPr/>
          <p:nvPr/>
        </p:nvSpPr>
        <p:spPr>
          <a:xfrm>
            <a:off x="4762132" y="1731090"/>
            <a:ext cx="216000" cy="49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9EF876-EF42-8F48-7930-FD51195E7C43}"/>
              </a:ext>
            </a:extLst>
          </p:cNvPr>
          <p:cNvSpPr/>
          <p:nvPr/>
        </p:nvSpPr>
        <p:spPr>
          <a:xfrm>
            <a:off x="5052043" y="1731090"/>
            <a:ext cx="216000" cy="49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40660B-9153-DE78-F104-E522B99A66E7}"/>
              </a:ext>
            </a:extLst>
          </p:cNvPr>
          <p:cNvSpPr/>
          <p:nvPr/>
        </p:nvSpPr>
        <p:spPr>
          <a:xfrm>
            <a:off x="2920886" y="1731090"/>
            <a:ext cx="216000" cy="495296"/>
          </a:xfrm>
          <a:prstGeom prst="rect">
            <a:avLst/>
          </a:prstGeom>
          <a:noFill/>
          <a:ln w="381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2B1D8E-2A5C-0C27-5A33-4FB408B6D3AE}"/>
              </a:ext>
            </a:extLst>
          </p:cNvPr>
          <p:cNvSpPr/>
          <p:nvPr/>
        </p:nvSpPr>
        <p:spPr>
          <a:xfrm>
            <a:off x="3197846" y="1731090"/>
            <a:ext cx="216000" cy="4952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385B28-98F3-6629-F087-EFBADD0D27DE}"/>
              </a:ext>
            </a:extLst>
          </p:cNvPr>
          <p:cNvSpPr/>
          <p:nvPr/>
        </p:nvSpPr>
        <p:spPr>
          <a:xfrm>
            <a:off x="3502926" y="1731090"/>
            <a:ext cx="216000" cy="4952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2FB440-EB46-FD09-E367-CB04EEE8F277}"/>
              </a:ext>
            </a:extLst>
          </p:cNvPr>
          <p:cNvSpPr/>
          <p:nvPr/>
        </p:nvSpPr>
        <p:spPr>
          <a:xfrm>
            <a:off x="3792837" y="1731090"/>
            <a:ext cx="216000" cy="495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74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  <p:bldP spid="39" grpId="0" animBg="1"/>
      <p:bldP spid="40" grpId="0" animBg="1"/>
      <p:bldP spid="41" grpId="0" animBg="1"/>
      <p:bldP spid="45" grpId="0" uiExpand="1" build="p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8656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Existing VCF Querying Tools?</a:t>
            </a:r>
          </a:p>
        </p:txBody>
      </p:sp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F985CE57-934C-3F96-FCFD-1837DDDEF58D}"/>
              </a:ext>
            </a:extLst>
          </p:cNvPr>
          <p:cNvSpPr txBox="1">
            <a:spLocks/>
          </p:cNvSpPr>
          <p:nvPr/>
        </p:nvSpPr>
        <p:spPr>
          <a:xfrm>
            <a:off x="159351" y="1242888"/>
            <a:ext cx="3201687" cy="47759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Querying</a:t>
            </a:r>
            <a:r>
              <a:rPr lang="en-US" sz="2800" i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Strategy: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9D250161-42D8-42F1-1168-7C040A5B32B6}"/>
              </a:ext>
            </a:extLst>
          </p:cNvPr>
          <p:cNvSpPr/>
          <p:nvPr/>
        </p:nvSpPr>
        <p:spPr>
          <a:xfrm>
            <a:off x="444843" y="2117754"/>
            <a:ext cx="753762" cy="909649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VCF File</a:t>
            </a:r>
            <a:endParaRPr lang="en-B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05BE9B-C216-EE51-9B8C-EEC400C3B301}"/>
              </a:ext>
            </a:extLst>
          </p:cNvPr>
          <p:cNvCxnSpPr>
            <a:cxnSpLocks/>
          </p:cNvCxnSpPr>
          <p:nvPr/>
        </p:nvCxnSpPr>
        <p:spPr>
          <a:xfrm>
            <a:off x="1581665" y="2572579"/>
            <a:ext cx="14333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CA130862-4CDA-35EC-69FB-9FEC10E733AD}"/>
              </a:ext>
            </a:extLst>
          </p:cNvPr>
          <p:cNvSpPr txBox="1">
            <a:spLocks/>
          </p:cNvSpPr>
          <p:nvPr/>
        </p:nvSpPr>
        <p:spPr>
          <a:xfrm>
            <a:off x="1737128" y="2149589"/>
            <a:ext cx="1122458" cy="37647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Indexing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E20061D7-E30F-447E-CEE9-27B26D12FBED}"/>
              </a:ext>
            </a:extLst>
          </p:cNvPr>
          <p:cNvSpPr/>
          <p:nvPr/>
        </p:nvSpPr>
        <p:spPr>
          <a:xfrm>
            <a:off x="4944763" y="2117754"/>
            <a:ext cx="998014" cy="909649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 file</a:t>
            </a:r>
            <a:endParaRPr lang="en-B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Google Shape;240;p5">
            <a:extLst>
              <a:ext uri="{FF2B5EF4-FFF2-40B4-BE49-F238E27FC236}">
                <a16:creationId xmlns:a16="http://schemas.microsoft.com/office/drawing/2014/main" id="{628361B9-DAF8-0594-9408-9BF492971E69}"/>
              </a:ext>
            </a:extLst>
          </p:cNvPr>
          <p:cNvSpPr/>
          <p:nvPr/>
        </p:nvSpPr>
        <p:spPr>
          <a:xfrm rot="5400000">
            <a:off x="2263929" y="2551454"/>
            <a:ext cx="68855" cy="1433384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6" name="Google Shape;101;p1">
            <a:extLst>
              <a:ext uri="{FF2B5EF4-FFF2-40B4-BE49-F238E27FC236}">
                <a16:creationId xmlns:a16="http://schemas.microsoft.com/office/drawing/2014/main" id="{8407BD12-68A9-B825-049C-57BED92BBB13}"/>
              </a:ext>
            </a:extLst>
          </p:cNvPr>
          <p:cNvSpPr txBox="1">
            <a:spLocks/>
          </p:cNvSpPr>
          <p:nvPr/>
        </p:nvSpPr>
        <p:spPr>
          <a:xfrm>
            <a:off x="1198605" y="3546299"/>
            <a:ext cx="2447925" cy="64153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Mutations are placed into “bins”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425A7F-A6A0-C5A8-5AD0-191A214104BC}"/>
              </a:ext>
            </a:extLst>
          </p:cNvPr>
          <p:cNvCxnSpPr>
            <a:cxnSpLocks/>
          </p:cNvCxnSpPr>
          <p:nvPr/>
        </p:nvCxnSpPr>
        <p:spPr>
          <a:xfrm flipH="1">
            <a:off x="6249224" y="1756766"/>
            <a:ext cx="1534478" cy="4206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C744B8C-56B2-7AA3-3B4E-338349A11072}"/>
              </a:ext>
            </a:extLst>
          </p:cNvPr>
          <p:cNvSpPr/>
          <p:nvPr/>
        </p:nvSpPr>
        <p:spPr>
          <a:xfrm>
            <a:off x="8334401" y="1185921"/>
            <a:ext cx="1390548" cy="666153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Query</a:t>
            </a:r>
            <a:endParaRPr lang="en-B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13C2BF-F2C4-16A9-8371-A377D6FD04F9}"/>
              </a:ext>
            </a:extLst>
          </p:cNvPr>
          <p:cNvCxnSpPr>
            <a:cxnSpLocks/>
          </p:cNvCxnSpPr>
          <p:nvPr/>
        </p:nvCxnSpPr>
        <p:spPr>
          <a:xfrm>
            <a:off x="6249224" y="2878692"/>
            <a:ext cx="1534478" cy="389454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14CF90-80B2-4E9C-E10C-0925A6FD34A4}"/>
              </a:ext>
            </a:extLst>
          </p:cNvPr>
          <p:cNvSpPr/>
          <p:nvPr/>
        </p:nvSpPr>
        <p:spPr>
          <a:xfrm>
            <a:off x="8437329" y="3073419"/>
            <a:ext cx="1184692" cy="64153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 #n in VCF file</a:t>
            </a:r>
            <a:endParaRPr lang="en-BE" dirty="0">
              <a:solidFill>
                <a:sysClr val="windowText" lastClr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294C7-49AC-F667-6744-E08BE591D30A}"/>
              </a:ext>
            </a:extLst>
          </p:cNvPr>
          <p:cNvCxnSpPr>
            <a:cxnSpLocks/>
          </p:cNvCxnSpPr>
          <p:nvPr/>
        </p:nvCxnSpPr>
        <p:spPr>
          <a:xfrm>
            <a:off x="9029675" y="4203514"/>
            <a:ext cx="0" cy="731114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Google Shape;101;p1">
            <a:extLst>
              <a:ext uri="{FF2B5EF4-FFF2-40B4-BE49-F238E27FC236}">
                <a16:creationId xmlns:a16="http://schemas.microsoft.com/office/drawing/2014/main" id="{65424A91-810A-13F7-B5E0-55FA7D2C4FD1}"/>
              </a:ext>
            </a:extLst>
          </p:cNvPr>
          <p:cNvSpPr txBox="1">
            <a:spLocks/>
          </p:cNvSpPr>
          <p:nvPr/>
        </p:nvSpPr>
        <p:spPr>
          <a:xfrm>
            <a:off x="7567207" y="5162523"/>
            <a:ext cx="2924935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Iterate through lowest bin to find mutation of interest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267BCAC9-16B7-731D-429B-394BCE9EE34A}"/>
              </a:ext>
            </a:extLst>
          </p:cNvPr>
          <p:cNvSpPr txBox="1">
            <a:spLocks/>
          </p:cNvSpPr>
          <p:nvPr/>
        </p:nvSpPr>
        <p:spPr>
          <a:xfrm>
            <a:off x="539040" y="5081763"/>
            <a:ext cx="4641092" cy="117358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** Optimized for LARGE datasets of 1000s of VCF files + VCF files representing MANY sequences **</a:t>
            </a:r>
          </a:p>
        </p:txBody>
      </p:sp>
    </p:spTree>
    <p:extLst>
      <p:ext uri="{BB962C8B-B14F-4D97-AF65-F5344CB8AC3E}">
        <p14:creationId xmlns:p14="http://schemas.microsoft.com/office/powerpoint/2010/main" val="3183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22" grpId="0" animBg="1"/>
      <p:bldP spid="25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053084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What if we used linked data strategies?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391378" y="1380746"/>
            <a:ext cx="9590821" cy="409650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Architecture of data storage?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What will the links be?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How can we leverage the different architecture?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Query engines? And how will data transfer be handled?</a:t>
            </a:r>
          </a:p>
        </p:txBody>
      </p:sp>
    </p:spTree>
    <p:extLst>
      <p:ext uri="{BB962C8B-B14F-4D97-AF65-F5344CB8AC3E}">
        <p14:creationId xmlns:p14="http://schemas.microsoft.com/office/powerpoint/2010/main" val="35068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5">
            <a:extLst>
              <a:ext uri="{FF2B5EF4-FFF2-40B4-BE49-F238E27FC236}">
                <a16:creationId xmlns:a16="http://schemas.microsoft.com/office/drawing/2014/main" id="{44F79409-0826-9D6C-008C-8D9507F6225F}"/>
              </a:ext>
            </a:extLst>
          </p:cNvPr>
          <p:cNvSpPr txBox="1"/>
          <p:nvPr/>
        </p:nvSpPr>
        <p:spPr>
          <a:xfrm>
            <a:off x="106017" y="2174026"/>
            <a:ext cx="11717505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If you have a question at </a:t>
            </a:r>
            <a:r>
              <a:rPr lang="en-US" sz="3000" u="sng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any</a:t>
            </a: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point, PLEASE ASK!!</a:t>
            </a: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30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30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 will ask “does this make sense” – I mean it (not just rhetorically)</a:t>
            </a: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30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3000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5969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3000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This presentation is VERY HIGH LEVEL</a:t>
            </a:r>
          </a:p>
        </p:txBody>
      </p:sp>
      <p:sp>
        <p:nvSpPr>
          <p:cNvPr id="4" name="Google Shape;140;p24">
            <a:extLst>
              <a:ext uri="{FF2B5EF4-FFF2-40B4-BE49-F238E27FC236}">
                <a16:creationId xmlns:a16="http://schemas.microsoft.com/office/drawing/2014/main" id="{425951AA-3E77-6727-19B9-897D3C3B22D6}"/>
              </a:ext>
            </a:extLst>
          </p:cNvPr>
          <p:cNvSpPr txBox="1"/>
          <p:nvPr/>
        </p:nvSpPr>
        <p:spPr>
          <a:xfrm>
            <a:off x="0" y="-11536"/>
            <a:ext cx="4094922" cy="75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Things to note</a:t>
            </a:r>
            <a:endParaRPr sz="480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9061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171F48-04C2-8795-C8B8-392D49C31E6F}"/>
              </a:ext>
            </a:extLst>
          </p:cNvPr>
          <p:cNvGrpSpPr/>
          <p:nvPr/>
        </p:nvGrpSpPr>
        <p:grpSpPr>
          <a:xfrm>
            <a:off x="3486885" y="373381"/>
            <a:ext cx="5218228" cy="3972545"/>
            <a:chOff x="3486885" y="373381"/>
            <a:chExt cx="5218228" cy="3972545"/>
          </a:xfrm>
        </p:grpSpPr>
        <p:pic>
          <p:nvPicPr>
            <p:cNvPr id="3" name="Picture 2" descr="A penguin with a stethoscope and dna&#10;&#10;Description automatically generated">
              <a:extLst>
                <a:ext uri="{FF2B5EF4-FFF2-40B4-BE49-F238E27FC236}">
                  <a16:creationId xmlns:a16="http://schemas.microsoft.com/office/drawing/2014/main" id="{DA83AB70-2AF4-83DF-5940-C35F7E82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417" y="373381"/>
              <a:ext cx="3599165" cy="3599165"/>
            </a:xfrm>
            <a:prstGeom prst="rect">
              <a:avLst/>
            </a:prstGeom>
          </p:spPr>
        </p:pic>
        <p:sp>
          <p:nvSpPr>
            <p:cNvPr id="7" name="Google Shape;135;p23">
              <a:extLst>
                <a:ext uri="{FF2B5EF4-FFF2-40B4-BE49-F238E27FC236}">
                  <a16:creationId xmlns:a16="http://schemas.microsoft.com/office/drawing/2014/main" id="{FB329518-B2CF-EB3E-5D1F-E945F65BA6E4}"/>
                </a:ext>
              </a:extLst>
            </p:cNvPr>
            <p:cNvSpPr txBox="1"/>
            <p:nvPr/>
          </p:nvSpPr>
          <p:spPr>
            <a:xfrm>
              <a:off x="3486885" y="3041000"/>
              <a:ext cx="5218228" cy="1304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rm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8000"/>
                <a:buFont typeface="Corbel"/>
                <a:buNone/>
              </a:pPr>
              <a:r>
                <a:rPr lang="en-US" sz="5600" b="0" i="0" u="none" strike="noStrike" cap="none" dirty="0">
                  <a:latin typeface="Yu Gothic Light" panose="020B0300000000000000" pitchFamily="34" charset="-128"/>
                  <a:ea typeface="Yu Gothic Light" panose="020B0300000000000000" pitchFamily="34" charset="-128"/>
                  <a:cs typeface="Candara"/>
                  <a:sym typeface="Candara"/>
                </a:rPr>
                <a:t>PENGQUIN</a:t>
              </a:r>
              <a:endParaRPr sz="5600" b="0" i="0" u="none" strike="noStrike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andara"/>
                <a:sym typeface="Candara"/>
              </a:endParaRPr>
            </a:p>
          </p:txBody>
        </p:sp>
      </p:grpSp>
      <p:sp>
        <p:nvSpPr>
          <p:cNvPr id="12" name="Google Shape;128;p23">
            <a:extLst>
              <a:ext uri="{FF2B5EF4-FFF2-40B4-BE49-F238E27FC236}">
                <a16:creationId xmlns:a16="http://schemas.microsoft.com/office/drawing/2014/main" id="{9D907CCD-8F0F-8BA3-994E-7ADF253C1F5A}"/>
              </a:ext>
            </a:extLst>
          </p:cNvPr>
          <p:cNvSpPr txBox="1"/>
          <p:nvPr/>
        </p:nvSpPr>
        <p:spPr>
          <a:xfrm>
            <a:off x="278673" y="4892011"/>
            <a:ext cx="11634651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sng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Corbel"/>
              </a:rPr>
              <a:t>PErsoNal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Corbel"/>
              </a:rPr>
              <a:t> Genome </a:t>
            </a:r>
            <a:r>
              <a:rPr lang="en-US" sz="3600" b="1" i="0" u="sng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Corbel"/>
              </a:rPr>
              <a:t>QUery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Corbel"/>
              </a:rPr>
              <a:t>IN healthcare and clinical practice </a:t>
            </a:r>
            <a:endParaRPr sz="3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p:pic>
        <p:nvPicPr>
          <p:cNvPr id="13" name="Google Shape;110;p1" descr="Logo, company name&#10;&#10;Description automatically generated">
            <a:extLst>
              <a:ext uri="{FF2B5EF4-FFF2-40B4-BE49-F238E27FC236}">
                <a16:creationId xmlns:a16="http://schemas.microsoft.com/office/drawing/2014/main" id="{83EC853A-4966-D5A9-B34D-64B42DF6CF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6925" y="0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1;p1">
            <a:extLst>
              <a:ext uri="{FF2B5EF4-FFF2-40B4-BE49-F238E27FC236}">
                <a16:creationId xmlns:a16="http://schemas.microsoft.com/office/drawing/2014/main" id="{59BB89EB-5325-EF9C-4FD5-F10AA28B07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7813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3936894F-8287-619F-D1EA-8A8F2E735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7825"/>
            <a:ext cx="1786270" cy="8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4">
            <a:extLst>
              <a:ext uri="{FF2B5EF4-FFF2-40B4-BE49-F238E27FC236}">
                <a16:creationId xmlns:a16="http://schemas.microsoft.com/office/drawing/2014/main" id="{1B2008C7-6591-C33A-A414-E9BCFAA2D524}"/>
              </a:ext>
            </a:extLst>
          </p:cNvPr>
          <p:cNvSpPr txBox="1"/>
          <p:nvPr/>
        </p:nvSpPr>
        <p:spPr>
          <a:xfrm>
            <a:off x="0" y="-11536"/>
            <a:ext cx="820132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Human Genome Variation</a:t>
            </a:r>
            <a:endParaRPr sz="480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41;p24">
            <a:extLst>
              <a:ext uri="{FF2B5EF4-FFF2-40B4-BE49-F238E27FC236}">
                <a16:creationId xmlns:a16="http://schemas.microsoft.com/office/drawing/2014/main" id="{690BBAB2-B873-19D8-8A5A-C7F27603A1B3}"/>
              </a:ext>
            </a:extLst>
          </p:cNvPr>
          <p:cNvSpPr txBox="1"/>
          <p:nvPr/>
        </p:nvSpPr>
        <p:spPr>
          <a:xfrm>
            <a:off x="70463" y="1185175"/>
            <a:ext cx="58731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67.3 million single-nucleotide polymorphisms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8.8 million small insertions or deletions (indels)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40,736 copy number variants</a:t>
            </a:r>
            <a:endParaRPr sz="20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4" name="Google Shape;142;p24">
            <a:extLst>
              <a:ext uri="{FF2B5EF4-FFF2-40B4-BE49-F238E27FC236}">
                <a16:creationId xmlns:a16="http://schemas.microsoft.com/office/drawing/2014/main" id="{751F3F9A-AF7A-3533-551C-02971268E4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63" y="2246943"/>
            <a:ext cx="12051074" cy="46038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3;p24">
            <a:extLst>
              <a:ext uri="{FF2B5EF4-FFF2-40B4-BE49-F238E27FC236}">
                <a16:creationId xmlns:a16="http://schemas.microsoft.com/office/drawing/2014/main" id="{DB437C8B-2B40-D620-1A7D-6003298C043F}"/>
              </a:ext>
            </a:extLst>
          </p:cNvPr>
          <p:cNvSpPr txBox="1"/>
          <p:nvPr/>
        </p:nvSpPr>
        <p:spPr>
          <a:xfrm>
            <a:off x="-122577" y="674264"/>
            <a:ext cx="788312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Global genetic variation (929 genomes) 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6" name="Google Shape;144;p24">
            <a:extLst>
              <a:ext uri="{FF2B5EF4-FFF2-40B4-BE49-F238E27FC236}">
                <a16:creationId xmlns:a16="http://schemas.microsoft.com/office/drawing/2014/main" id="{C409842B-E53A-90D1-40C6-CF35B5FADD75}"/>
              </a:ext>
            </a:extLst>
          </p:cNvPr>
          <p:cNvSpPr txBox="1"/>
          <p:nvPr/>
        </p:nvSpPr>
        <p:spPr>
          <a:xfrm>
            <a:off x="10520039" y="6663051"/>
            <a:ext cx="1601498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Bergström</a:t>
            </a:r>
            <a:r>
              <a:rPr lang="en-US" sz="6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 et al. SCIENCE 20 Mar 2020.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" name="Google Shape;143;p24">
            <a:extLst>
              <a:ext uri="{FF2B5EF4-FFF2-40B4-BE49-F238E27FC236}">
                <a16:creationId xmlns:a16="http://schemas.microsoft.com/office/drawing/2014/main" id="{438DCD38-2FD5-6F0E-5618-2628C5C123BE}"/>
              </a:ext>
            </a:extLst>
          </p:cNvPr>
          <p:cNvSpPr txBox="1"/>
          <p:nvPr/>
        </p:nvSpPr>
        <p:spPr>
          <a:xfrm>
            <a:off x="7649029" y="852110"/>
            <a:ext cx="429385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humans are 99.9% geneticall</a:t>
            </a:r>
            <a:r>
              <a:rPr lang="en-US" sz="3000" b="1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y identical</a:t>
            </a:r>
            <a:endParaRPr b="1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5590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25">
            <a:extLst>
              <a:ext uri="{FF2B5EF4-FFF2-40B4-BE49-F238E27FC236}">
                <a16:creationId xmlns:a16="http://schemas.microsoft.com/office/drawing/2014/main" id="{CA62706E-74CD-4B76-4721-85D4CE67C7CA}"/>
              </a:ext>
            </a:extLst>
          </p:cNvPr>
          <p:cNvSpPr txBox="1"/>
          <p:nvPr/>
        </p:nvSpPr>
        <p:spPr>
          <a:xfrm>
            <a:off x="70484" y="66676"/>
            <a:ext cx="7054215" cy="5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Personalized Medicine</a:t>
            </a:r>
            <a:endParaRPr sz="4800" b="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  <p:grpSp>
        <p:nvGrpSpPr>
          <p:cNvPr id="3" name="Google Shape;150;p25">
            <a:extLst>
              <a:ext uri="{FF2B5EF4-FFF2-40B4-BE49-F238E27FC236}">
                <a16:creationId xmlns:a16="http://schemas.microsoft.com/office/drawing/2014/main" id="{1A1B3EF0-4411-96E2-101B-4FA4808368D6}"/>
              </a:ext>
            </a:extLst>
          </p:cNvPr>
          <p:cNvGrpSpPr/>
          <p:nvPr/>
        </p:nvGrpSpPr>
        <p:grpSpPr>
          <a:xfrm>
            <a:off x="7009004" y="3111269"/>
            <a:ext cx="5182997" cy="3746730"/>
            <a:chOff x="8981333" y="4424663"/>
            <a:chExt cx="4362544" cy="3153635"/>
          </a:xfrm>
        </p:grpSpPr>
        <p:pic>
          <p:nvPicPr>
            <p:cNvPr id="4" name="Google Shape;151;p25" descr="empowering personalized medicine | precision drug therapy">
              <a:extLst>
                <a:ext uri="{FF2B5EF4-FFF2-40B4-BE49-F238E27FC236}">
                  <a16:creationId xmlns:a16="http://schemas.microsoft.com/office/drawing/2014/main" id="{8AF582C0-FEBB-D473-E941-4CA39041634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81333" y="4424663"/>
              <a:ext cx="4172017" cy="299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52;p25">
              <a:extLst>
                <a:ext uri="{FF2B5EF4-FFF2-40B4-BE49-F238E27FC236}">
                  <a16:creationId xmlns:a16="http://schemas.microsoft.com/office/drawing/2014/main" id="{0F4D4C1E-3FE3-2771-EEDF-17CB30A9DD34}"/>
                </a:ext>
              </a:extLst>
            </p:cNvPr>
            <p:cNvSpPr txBox="1"/>
            <p:nvPr/>
          </p:nvSpPr>
          <p:spPr>
            <a:xfrm>
              <a:off x="11395604" y="7422898"/>
              <a:ext cx="1948273" cy="1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https://alphagenomix.com/empowering-personalized-medicine/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53;p25">
            <a:extLst>
              <a:ext uri="{FF2B5EF4-FFF2-40B4-BE49-F238E27FC236}">
                <a16:creationId xmlns:a16="http://schemas.microsoft.com/office/drawing/2014/main" id="{13B8E2E7-3C07-D005-8A99-C928ADCB61D1}"/>
              </a:ext>
            </a:extLst>
          </p:cNvPr>
          <p:cNvSpPr txBox="1"/>
          <p:nvPr/>
        </p:nvSpPr>
        <p:spPr>
          <a:xfrm>
            <a:off x="110790" y="1942303"/>
            <a:ext cx="1019940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Medicine = Medical care informed by an individual’s genetic profile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7" name="Google Shape;154;p25">
            <a:extLst>
              <a:ext uri="{FF2B5EF4-FFF2-40B4-BE49-F238E27FC236}">
                <a16:creationId xmlns:a16="http://schemas.microsoft.com/office/drawing/2014/main" id="{915FA011-307B-3667-D3B5-AC15FD3EA2C5}"/>
              </a:ext>
            </a:extLst>
          </p:cNvPr>
          <p:cNvSpPr txBox="1"/>
          <p:nvPr/>
        </p:nvSpPr>
        <p:spPr>
          <a:xfrm>
            <a:off x="110791" y="3226622"/>
            <a:ext cx="59448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Examples: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Drug prescription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diagnosis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therapy development and targeting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Genetic disease screening</a:t>
            </a:r>
            <a:endParaRPr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8" name="Google Shape;153;p25">
            <a:extLst>
              <a:ext uri="{FF2B5EF4-FFF2-40B4-BE49-F238E27FC236}">
                <a16:creationId xmlns:a16="http://schemas.microsoft.com/office/drawing/2014/main" id="{6589780C-344B-4B6F-337E-E308270176E5}"/>
              </a:ext>
            </a:extLst>
          </p:cNvPr>
          <p:cNvSpPr txBox="1"/>
          <p:nvPr/>
        </p:nvSpPr>
        <p:spPr>
          <a:xfrm>
            <a:off x="110791" y="965551"/>
            <a:ext cx="67734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 diseases are influenced by genetics</a:t>
            </a:r>
            <a:endParaRPr sz="2200" b="1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9" name="Google Shape;152;p25">
            <a:extLst>
              <a:ext uri="{FF2B5EF4-FFF2-40B4-BE49-F238E27FC236}">
                <a16:creationId xmlns:a16="http://schemas.microsoft.com/office/drawing/2014/main" id="{0759840A-E8F6-A61B-DA06-99C13C7ABCE4}"/>
              </a:ext>
            </a:extLst>
          </p:cNvPr>
          <p:cNvSpPr txBox="1"/>
          <p:nvPr/>
        </p:nvSpPr>
        <p:spPr>
          <a:xfrm>
            <a:off x="0" y="6673374"/>
            <a:ext cx="2314680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Jackson et al. Essays Biochem.3 Dec 2018. 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53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4;p28">
            <a:extLst>
              <a:ext uri="{FF2B5EF4-FFF2-40B4-BE49-F238E27FC236}">
                <a16:creationId xmlns:a16="http://schemas.microsoft.com/office/drawing/2014/main" id="{5C9CB741-A16A-2D2D-D751-53E0C9D38C86}"/>
              </a:ext>
            </a:extLst>
          </p:cNvPr>
          <p:cNvSpPr txBox="1"/>
          <p:nvPr/>
        </p:nvSpPr>
        <p:spPr>
          <a:xfrm>
            <a:off x="0" y="85052"/>
            <a:ext cx="4252686" cy="61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Sequencing Costs</a:t>
            </a:r>
            <a:endParaRPr sz="4000" b="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  <p:grpSp>
        <p:nvGrpSpPr>
          <p:cNvPr id="6" name="Google Shape;195;p28">
            <a:extLst>
              <a:ext uri="{FF2B5EF4-FFF2-40B4-BE49-F238E27FC236}">
                <a16:creationId xmlns:a16="http://schemas.microsoft.com/office/drawing/2014/main" id="{85902C8C-804A-264C-1531-9F4DD22424E1}"/>
              </a:ext>
            </a:extLst>
          </p:cNvPr>
          <p:cNvGrpSpPr/>
          <p:nvPr/>
        </p:nvGrpSpPr>
        <p:grpSpPr>
          <a:xfrm>
            <a:off x="166589" y="1222574"/>
            <a:ext cx="6946609" cy="3964333"/>
            <a:chOff x="6511944" y="124001"/>
            <a:chExt cx="6064789" cy="3552270"/>
          </a:xfrm>
        </p:grpSpPr>
        <p:pic>
          <p:nvPicPr>
            <p:cNvPr id="8" name="Google Shape;196;p28" descr="Graph: Sequencing Cost Per Genome">
              <a:extLst>
                <a:ext uri="{FF2B5EF4-FFF2-40B4-BE49-F238E27FC236}">
                  <a16:creationId xmlns:a16="http://schemas.microsoft.com/office/drawing/2014/main" id="{78B18A6C-A804-F4D6-5948-BAECB55FEB5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8340" y="124001"/>
              <a:ext cx="6018393" cy="3386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97;p28">
              <a:extLst>
                <a:ext uri="{FF2B5EF4-FFF2-40B4-BE49-F238E27FC236}">
                  <a16:creationId xmlns:a16="http://schemas.microsoft.com/office/drawing/2014/main" id="{2021E3FB-323D-5B19-E54E-2AC4C0430642}"/>
                </a:ext>
              </a:extLst>
            </p:cNvPr>
            <p:cNvSpPr txBox="1"/>
            <p:nvPr/>
          </p:nvSpPr>
          <p:spPr>
            <a:xfrm>
              <a:off x="6511944" y="3510671"/>
              <a:ext cx="3005400" cy="1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https://www.genome.gov/about-genomics/fact-sheets/Sequencing-Human-Genome-cost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98;p28">
            <a:extLst>
              <a:ext uri="{FF2B5EF4-FFF2-40B4-BE49-F238E27FC236}">
                <a16:creationId xmlns:a16="http://schemas.microsoft.com/office/drawing/2014/main" id="{FCABABEE-E139-0B9E-6E79-B66EAE8F5ECC}"/>
              </a:ext>
            </a:extLst>
          </p:cNvPr>
          <p:cNvSpPr txBox="1"/>
          <p:nvPr/>
        </p:nvSpPr>
        <p:spPr>
          <a:xfrm>
            <a:off x="7432513" y="3236288"/>
            <a:ext cx="42430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Currently ~€300 per genome</a:t>
            </a:r>
            <a:endParaRPr sz="24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2" name="Google Shape;199;p28">
            <a:extLst>
              <a:ext uri="{FF2B5EF4-FFF2-40B4-BE49-F238E27FC236}">
                <a16:creationId xmlns:a16="http://schemas.microsoft.com/office/drawing/2014/main" id="{BE57FD09-94AB-191E-D9EA-6FE6C792DBD8}"/>
              </a:ext>
            </a:extLst>
          </p:cNvPr>
          <p:cNvSpPr txBox="1"/>
          <p:nvPr/>
        </p:nvSpPr>
        <p:spPr>
          <a:xfrm>
            <a:off x="166589" y="5711836"/>
            <a:ext cx="117785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</a:t>
            </a:r>
            <a:r>
              <a:rPr lang="en-US" sz="2400" b="1" dirty="0"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sequencing</a:t>
            </a:r>
            <a:r>
              <a:rPr lang="en-US" sz="2400" dirty="0"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has been dropping by half every ~5 months</a:t>
            </a:r>
            <a:endParaRPr sz="2400" dirty="0"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6518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B7FD6C08-3204-BE27-DD9E-75E434ECF89D}"/>
              </a:ext>
            </a:extLst>
          </p:cNvPr>
          <p:cNvSpPr txBox="1"/>
          <p:nvPr/>
        </p:nvSpPr>
        <p:spPr>
          <a:xfrm>
            <a:off x="70486" y="66675"/>
            <a:ext cx="5720714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ambria" panose="02040503050406030204" pitchFamily="18" charset="0"/>
                <a:ea typeface="Corbel"/>
                <a:cs typeface="Corbel"/>
                <a:sym typeface="Corbel"/>
              </a:rPr>
              <a:t>Research Context</a:t>
            </a:r>
            <a:endParaRPr sz="4800" i="0" u="none" strike="noStrike" cap="none" dirty="0">
              <a:latin typeface="Cambria" panose="02040503050406030204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160;p26">
            <a:extLst>
              <a:ext uri="{FF2B5EF4-FFF2-40B4-BE49-F238E27FC236}">
                <a16:creationId xmlns:a16="http://schemas.microsoft.com/office/drawing/2014/main" id="{1F11F8BD-422E-B5A5-AE07-65082E15352F}"/>
              </a:ext>
            </a:extLst>
          </p:cNvPr>
          <p:cNvSpPr txBox="1"/>
          <p:nvPr/>
        </p:nvSpPr>
        <p:spPr>
          <a:xfrm>
            <a:off x="3068002" y="1083673"/>
            <a:ext cx="6055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Challenges to personalized medicine?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4" name="Google Shape;161;p26">
            <a:extLst>
              <a:ext uri="{FF2B5EF4-FFF2-40B4-BE49-F238E27FC236}">
                <a16:creationId xmlns:a16="http://schemas.microsoft.com/office/drawing/2014/main" id="{40640271-7841-EC96-693A-FA9C171D8E78}"/>
              </a:ext>
            </a:extLst>
          </p:cNvPr>
          <p:cNvSpPr txBox="1"/>
          <p:nvPr/>
        </p:nvSpPr>
        <p:spPr>
          <a:xfrm>
            <a:off x="4110739" y="2280898"/>
            <a:ext cx="397052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 and querying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5" name="Google Shape;162;p26">
            <a:extLst>
              <a:ext uri="{FF2B5EF4-FFF2-40B4-BE49-F238E27FC236}">
                <a16:creationId xmlns:a16="http://schemas.microsoft.com/office/drawing/2014/main" id="{3E2EDFA3-1938-1D66-AEC8-B89C8717F605}"/>
              </a:ext>
            </a:extLst>
          </p:cNvPr>
          <p:cNvCxnSpPr>
            <a:cxnSpLocks/>
          </p:cNvCxnSpPr>
          <p:nvPr/>
        </p:nvCxnSpPr>
        <p:spPr>
          <a:xfrm>
            <a:off x="6095999" y="1549942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" name="Google Shape;163;p26">
            <a:extLst>
              <a:ext uri="{FF2B5EF4-FFF2-40B4-BE49-F238E27FC236}">
                <a16:creationId xmlns:a16="http://schemas.microsoft.com/office/drawing/2014/main" id="{2073FBA4-2D55-353C-4B78-EE00EBB92D40}"/>
              </a:ext>
            </a:extLst>
          </p:cNvPr>
          <p:cNvCxnSpPr>
            <a:cxnSpLocks/>
          </p:cNvCxnSpPr>
          <p:nvPr/>
        </p:nvCxnSpPr>
        <p:spPr>
          <a:xfrm>
            <a:off x="6095999" y="2850089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83F9C168-03AC-3B18-12FE-5E0F7D4FC06C}"/>
              </a:ext>
            </a:extLst>
          </p:cNvPr>
          <p:cNvSpPr txBox="1"/>
          <p:nvPr/>
        </p:nvSpPr>
        <p:spPr>
          <a:xfrm>
            <a:off x="5596428" y="3609107"/>
            <a:ext cx="99914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Why?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8" name="Google Shape;165;p26">
            <a:extLst>
              <a:ext uri="{FF2B5EF4-FFF2-40B4-BE49-F238E27FC236}">
                <a16:creationId xmlns:a16="http://schemas.microsoft.com/office/drawing/2014/main" id="{FF29590D-DC1A-6FB9-9A6F-3A1965911582}"/>
              </a:ext>
            </a:extLst>
          </p:cNvPr>
          <p:cNvSpPr txBox="1"/>
          <p:nvPr/>
        </p:nvSpPr>
        <p:spPr>
          <a:xfrm>
            <a:off x="4965715" y="5923518"/>
            <a:ext cx="23215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</a:t>
            </a:r>
            <a:endParaRPr sz="2200" i="0" u="none" strike="noStrike" cap="none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9" name="Google Shape;166;p26">
            <a:extLst>
              <a:ext uri="{FF2B5EF4-FFF2-40B4-BE49-F238E27FC236}">
                <a16:creationId xmlns:a16="http://schemas.microsoft.com/office/drawing/2014/main" id="{DC275DCD-6A31-8D2B-420B-BEA93D101D6C}"/>
              </a:ext>
            </a:extLst>
          </p:cNvPr>
          <p:cNvSpPr txBox="1"/>
          <p:nvPr/>
        </p:nvSpPr>
        <p:spPr>
          <a:xfrm>
            <a:off x="941215" y="5923518"/>
            <a:ext cx="241476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Privacy concerns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0" name="Google Shape;167;p26">
            <a:extLst>
              <a:ext uri="{FF2B5EF4-FFF2-40B4-BE49-F238E27FC236}">
                <a16:creationId xmlns:a16="http://schemas.microsoft.com/office/drawing/2014/main" id="{8F741F9B-DF49-D42D-846E-900F83D424CC}"/>
              </a:ext>
            </a:extLst>
          </p:cNvPr>
          <p:cNvSpPr txBox="1"/>
          <p:nvPr/>
        </p:nvSpPr>
        <p:spPr>
          <a:xfrm>
            <a:off x="8806837" y="5927350"/>
            <a:ext cx="287191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Stored data querying</a:t>
            </a:r>
            <a:endParaRPr sz="220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1" name="Google Shape;168;p26">
            <a:extLst>
              <a:ext uri="{FF2B5EF4-FFF2-40B4-BE49-F238E27FC236}">
                <a16:creationId xmlns:a16="http://schemas.microsoft.com/office/drawing/2014/main" id="{899DAE98-369F-FD74-4613-6926FF1CD966}"/>
              </a:ext>
            </a:extLst>
          </p:cNvPr>
          <p:cNvCxnSpPr/>
          <p:nvPr/>
        </p:nvCxnSpPr>
        <p:spPr>
          <a:xfrm flipH="1">
            <a:off x="3407628" y="3809656"/>
            <a:ext cx="2188800" cy="6804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169;p26">
            <a:extLst>
              <a:ext uri="{FF2B5EF4-FFF2-40B4-BE49-F238E27FC236}">
                <a16:creationId xmlns:a16="http://schemas.microsoft.com/office/drawing/2014/main" id="{C243D739-8BDE-DABC-1D2B-5BAD55DB70E7}"/>
              </a:ext>
            </a:extLst>
          </p:cNvPr>
          <p:cNvCxnSpPr/>
          <p:nvPr/>
        </p:nvCxnSpPr>
        <p:spPr>
          <a:xfrm>
            <a:off x="6619449" y="3763418"/>
            <a:ext cx="2187388" cy="67860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170;p26">
            <a:extLst>
              <a:ext uri="{FF2B5EF4-FFF2-40B4-BE49-F238E27FC236}">
                <a16:creationId xmlns:a16="http://schemas.microsoft.com/office/drawing/2014/main" id="{7AE71DDF-5C25-4AA3-5A78-358D7BC649FD}"/>
              </a:ext>
            </a:extLst>
          </p:cNvPr>
          <p:cNvCxnSpPr>
            <a:cxnSpLocks/>
          </p:cNvCxnSpPr>
          <p:nvPr/>
        </p:nvCxnSpPr>
        <p:spPr>
          <a:xfrm>
            <a:off x="6095999" y="4074855"/>
            <a:ext cx="0" cy="57918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4" name="Google Shape;171;p26">
            <a:extLst>
              <a:ext uri="{FF2B5EF4-FFF2-40B4-BE49-F238E27FC236}">
                <a16:creationId xmlns:a16="http://schemas.microsoft.com/office/drawing/2014/main" id="{37963573-3417-2D55-C546-505052B186FD}"/>
              </a:ext>
            </a:extLst>
          </p:cNvPr>
          <p:cNvGrpSpPr/>
          <p:nvPr/>
        </p:nvGrpSpPr>
        <p:grpSpPr>
          <a:xfrm>
            <a:off x="5264509" y="4823834"/>
            <a:ext cx="2319206" cy="966811"/>
            <a:chOff x="5361224" y="4917790"/>
            <a:chExt cx="2319206" cy="966811"/>
          </a:xfrm>
        </p:grpSpPr>
        <p:pic>
          <p:nvPicPr>
            <p:cNvPr id="15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9957962E-92CC-3634-B659-671123D1FF2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61224" y="5050281"/>
              <a:ext cx="1138518" cy="83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173;p26">
              <a:extLst>
                <a:ext uri="{FF2B5EF4-FFF2-40B4-BE49-F238E27FC236}">
                  <a16:creationId xmlns:a16="http://schemas.microsoft.com/office/drawing/2014/main" id="{127EA313-9092-D363-6C64-7266FB07B19B}"/>
                </a:ext>
              </a:extLst>
            </p:cNvPr>
            <p:cNvSpPr txBox="1"/>
            <p:nvPr/>
          </p:nvSpPr>
          <p:spPr>
            <a:xfrm>
              <a:off x="6031930" y="4917790"/>
              <a:ext cx="16485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  <a:latin typeface="Cambria" panose="02040503050406030204" pitchFamily="18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~3 BILLION base pairs</a:t>
              </a:r>
              <a:endParaRPr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</p:grpSp>
      <p:grpSp>
        <p:nvGrpSpPr>
          <p:cNvPr id="17" name="Google Shape;174;p26">
            <a:extLst>
              <a:ext uri="{FF2B5EF4-FFF2-40B4-BE49-F238E27FC236}">
                <a16:creationId xmlns:a16="http://schemas.microsoft.com/office/drawing/2014/main" id="{36E390C3-75E5-C416-226B-C69B2FAC54A1}"/>
              </a:ext>
            </a:extLst>
          </p:cNvPr>
          <p:cNvGrpSpPr/>
          <p:nvPr/>
        </p:nvGrpSpPr>
        <p:grpSpPr>
          <a:xfrm>
            <a:off x="9737006" y="4654038"/>
            <a:ext cx="1289626" cy="1289626"/>
            <a:chOff x="9655051" y="4279301"/>
            <a:chExt cx="1648365" cy="1648365"/>
          </a:xfrm>
        </p:grpSpPr>
        <p:pic>
          <p:nvPicPr>
            <p:cNvPr id="18" name="Google Shape;175;p26" descr="20+ Free Gene Icon &amp; Dna Images - Pixabay">
              <a:extLst>
                <a:ext uri="{FF2B5EF4-FFF2-40B4-BE49-F238E27FC236}">
                  <a16:creationId xmlns:a16="http://schemas.microsoft.com/office/drawing/2014/main" id="{B3630B1D-85F4-8767-CC18-B46A06AA660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969846" y="4814995"/>
              <a:ext cx="797935" cy="58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76;p26" descr="Database - Free interface icons">
              <a:extLst>
                <a:ext uri="{FF2B5EF4-FFF2-40B4-BE49-F238E27FC236}">
                  <a16:creationId xmlns:a16="http://schemas.microsoft.com/office/drawing/2014/main" id="{482ADBD3-2BCC-2F22-84D3-15CC013BDA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655051" y="4279301"/>
              <a:ext cx="1648365" cy="1648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177;p26">
            <a:extLst>
              <a:ext uri="{FF2B5EF4-FFF2-40B4-BE49-F238E27FC236}">
                <a16:creationId xmlns:a16="http://schemas.microsoft.com/office/drawing/2014/main" id="{42DAC7F2-4B2E-698E-23E8-0E695317C9C9}"/>
              </a:ext>
            </a:extLst>
          </p:cNvPr>
          <p:cNvGrpSpPr/>
          <p:nvPr/>
        </p:nvGrpSpPr>
        <p:grpSpPr>
          <a:xfrm>
            <a:off x="1515266" y="4788766"/>
            <a:ext cx="1255835" cy="1004668"/>
            <a:chOff x="1710838" y="3359778"/>
            <a:chExt cx="1255835" cy="1004668"/>
          </a:xfrm>
        </p:grpSpPr>
        <p:pic>
          <p:nvPicPr>
            <p:cNvPr id="21" name="Google Shape;178;p26">
              <a:extLst>
                <a:ext uri="{FF2B5EF4-FFF2-40B4-BE49-F238E27FC236}">
                  <a16:creationId xmlns:a16="http://schemas.microsoft.com/office/drawing/2014/main" id="{6DA57BDD-CBF0-256E-2348-7910A10D4A8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10838" y="3359778"/>
              <a:ext cx="1255835" cy="1004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179;p26" descr="20+ Free Gene Icon &amp; Dna Images - Pixabay">
              <a:extLst>
                <a:ext uri="{FF2B5EF4-FFF2-40B4-BE49-F238E27FC236}">
                  <a16:creationId xmlns:a16="http://schemas.microsoft.com/office/drawing/2014/main" id="{800E21EB-FBD2-C0A2-5011-DF2C199DC37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5753" y="3748168"/>
              <a:ext cx="666004" cy="48805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225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26">
            <a:extLst>
              <a:ext uri="{FF2B5EF4-FFF2-40B4-BE49-F238E27FC236}">
                <a16:creationId xmlns:a16="http://schemas.microsoft.com/office/drawing/2014/main" id="{B7FD6C08-3204-BE27-DD9E-75E434ECF89D}"/>
              </a:ext>
            </a:extLst>
          </p:cNvPr>
          <p:cNvSpPr txBox="1"/>
          <p:nvPr/>
        </p:nvSpPr>
        <p:spPr>
          <a:xfrm>
            <a:off x="91750" y="898811"/>
            <a:ext cx="4841757" cy="65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3600" b="0" i="0" u="none" strike="noStrike" cap="none" dirty="0">
                <a:latin typeface="Constantia" panose="02030602050306030303" pitchFamily="18" charset="0"/>
                <a:ea typeface="Cambria" panose="02040503050406030204" pitchFamily="18" charset="0"/>
                <a:cs typeface="Corbel"/>
                <a:sym typeface="Corbel"/>
              </a:rPr>
              <a:t>How do we go from:</a:t>
            </a:r>
            <a:endParaRPr sz="3600" b="0" i="0" u="none" strike="noStrike" cap="none" dirty="0">
              <a:latin typeface="Constantia" panose="02030602050306030303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  <p:pic>
        <p:nvPicPr>
          <p:cNvPr id="23" name="Picture 6" descr="Dna, biology, gene, human, genome, genetics icon - Download on Iconfinder">
            <a:extLst>
              <a:ext uri="{FF2B5EF4-FFF2-40B4-BE49-F238E27FC236}">
                <a16:creationId xmlns:a16="http://schemas.microsoft.com/office/drawing/2014/main" id="{EDE001E5-4E8D-3636-338B-44AA48C1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5" y="2153882"/>
            <a:ext cx="3479724" cy="347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53A54D-5110-78BD-E2B4-1951D3D36B38}"/>
              </a:ext>
            </a:extLst>
          </p:cNvPr>
          <p:cNvCxnSpPr>
            <a:cxnSpLocks/>
          </p:cNvCxnSpPr>
          <p:nvPr/>
        </p:nvCxnSpPr>
        <p:spPr>
          <a:xfrm>
            <a:off x="4527662" y="3898390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7.1 FASTA and FASTQ formats | Computational Genomics with R">
            <a:extLst>
              <a:ext uri="{FF2B5EF4-FFF2-40B4-BE49-F238E27FC236}">
                <a16:creationId xmlns:a16="http://schemas.microsoft.com/office/drawing/2014/main" id="{D7A835AC-65C4-18B9-AEE9-DBE9111D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68" y="2697737"/>
            <a:ext cx="5442857" cy="269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9;p26">
            <a:extLst>
              <a:ext uri="{FF2B5EF4-FFF2-40B4-BE49-F238E27FC236}">
                <a16:creationId xmlns:a16="http://schemas.microsoft.com/office/drawing/2014/main" id="{56B2DC61-C21E-224A-CF26-C8B22BF0953C}"/>
              </a:ext>
            </a:extLst>
          </p:cNvPr>
          <p:cNvSpPr txBox="1"/>
          <p:nvPr/>
        </p:nvSpPr>
        <p:spPr>
          <a:xfrm>
            <a:off x="8087204" y="5559178"/>
            <a:ext cx="2050983" cy="65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3600" b="0" i="0" u="none" strike="noStrike" cap="none" dirty="0">
                <a:latin typeface="Constantia" panose="02030602050306030303" pitchFamily="18" charset="0"/>
                <a:ea typeface="Cambria" panose="02040503050406030204" pitchFamily="18" charset="0"/>
                <a:cs typeface="Corbel"/>
                <a:sym typeface="Corbel"/>
              </a:rPr>
              <a:t>To this?</a:t>
            </a:r>
            <a:endParaRPr sz="3600" b="0" i="0" u="none" strike="noStrike" cap="none" dirty="0">
              <a:latin typeface="Constantia" panose="02030602050306030303" pitchFamily="18" charset="0"/>
              <a:ea typeface="Cambria" panose="02040503050406030204" pitchFamily="18" charset="0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0037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4781</TotalTime>
  <Words>1049</Words>
  <Application>Microsoft Macintosh PowerPoint</Application>
  <PresentationFormat>Widescreen</PresentationFormat>
  <Paragraphs>203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Century Gothic</vt:lpstr>
      <vt:lpstr>Corbel</vt:lpstr>
      <vt:lpstr>Calibri Light</vt:lpstr>
      <vt:lpstr>Yu Gothic Light</vt:lpstr>
      <vt:lpstr>Arial</vt:lpstr>
      <vt:lpstr>Cambria</vt:lpstr>
      <vt:lpstr>Constantia</vt:lpstr>
      <vt:lpstr>Office Theme</vt:lpstr>
      <vt:lpstr>PENGQUIN Genomic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PENGQUIN Algorithms</dc:title>
  <dc:creator>Elias Crum</dc:creator>
  <cp:lastModifiedBy>Elias David Crum (UGent-imec)</cp:lastModifiedBy>
  <cp:revision>38</cp:revision>
  <dcterms:created xsi:type="dcterms:W3CDTF">2023-09-18T14:11:56Z</dcterms:created>
  <dcterms:modified xsi:type="dcterms:W3CDTF">2023-11-30T12:01:31Z</dcterms:modified>
</cp:coreProperties>
</file>